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91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89C0D49-0AA0-412F-98A5-1FB9DF8AE2C7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Espace réservé des notes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276AC169-0372-4143-A192-D289627A3AAE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57039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12EE42B-1E40-4E5D-9358-25BDFF40F983}" type="slidenum">
              <a:rPr/>
              <a:pPr marL="0" marR="0" lvl="0" indent="0" algn="r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2431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fr-FR"/>
              <a:t>Modifier le style des sous-titres du masque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3540CF-2E04-45A0-9DF0-5E572EC110C1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5B64EC-626C-4711-8F74-E1C785193E47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901446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4D3FA3-987D-480C-9626-2FBAF5F41464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D97E25-38D9-4DBD-9063-E47EB6545DE2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234694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674560-20EE-4B33-8A09-734206B3E016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F2ADB1-B6CF-42F0-9815-47B5F3E20D90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535651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ED03F0-0D7B-4B06-943F-85E6D108ED8F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27D7F9-2880-4738-8A57-19056DBBC5DE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3823118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9040DC-8CBA-4DF3-8603-6FCDCF842C29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95A9ED-69E6-4A02-8E8C-4DB2AF3BF0AA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0057192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9EC778-A6FF-418C-909F-5BCE40543795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FD1290-5DEC-4C3E-8F16-EE6E356B794A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096977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A3EEE1-8A55-4DB2-87B5-55CF13512C6C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490394-90B8-4298-9F70-F5EC7C3D7C7E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6471095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F254A6-12E3-412D-8FFA-94190E35B4FC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FC232E-B00C-4674-B7DA-D7E99ABB329F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14731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04F972-18AC-466B-96A5-DBA5933D8964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CFCC0D-6CD5-44A8-B352-E88A86519896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301413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84F498-E87C-4E0B-B9CB-C84600551E81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838325-2D92-4E75-9AFC-18D708BC11AF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057330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1EA238-CB83-4773-83A1-84A632DE0586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7502C28-5401-462E-B865-D109E5C49D67}" type="slidenum">
              <a:rPr/>
              <a:pPr lv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052467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F355502A-5E5A-4C56-910D-3E781BBA5B74}" type="datetime1">
              <a:rPr lang="fr-FR"/>
              <a:pPr lvl="0"/>
              <a:t>03/12/2025</a:t>
            </a:fld>
            <a:endParaRPr lang="fr-F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F3759712-8076-4C93-982C-1911725A94A5}" type="slidenum">
              <a:rPr/>
              <a:pPr lvl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fr-FR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fr-FR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 droite 85"/>
          <p:cNvSpPr/>
          <p:nvPr/>
        </p:nvSpPr>
        <p:spPr>
          <a:xfrm rot="16200004">
            <a:off x="-1557378" y="4198962"/>
            <a:ext cx="3541825" cy="205693"/>
          </a:xfrm>
          <a:custGeom>
            <a:avLst>
              <a:gd name="f0" fmla="val 2097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70AD4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ZoneTexte 3"/>
          <p:cNvSpPr txBox="1"/>
          <p:nvPr/>
        </p:nvSpPr>
        <p:spPr>
          <a:xfrm>
            <a:off x="2499430" y="63614"/>
            <a:ext cx="2621156" cy="23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1435" tIns="25722" rIns="51435" bIns="25722" anchor="t" anchorCtr="0" compatLnSpc="1">
            <a:spAutoFit/>
          </a:bodyPr>
          <a:lstStyle/>
          <a:p>
            <a:pPr marL="0" marR="0" lvl="0" indent="0" algn="ctr" defTabSz="257175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PARCOURS DE </a:t>
            </a:r>
            <a:r>
              <a:rPr lang="fr-FR" sz="1200" b="1" i="0" u="none" strike="noStrike" kern="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FORMATION</a:t>
            </a:r>
            <a:endParaRPr lang="fr-FR" sz="1200" b="1" i="0" u="none" strike="noStrike" kern="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Rectangle 4"/>
          <p:cNvSpPr/>
          <p:nvPr/>
        </p:nvSpPr>
        <p:spPr>
          <a:xfrm>
            <a:off x="572185" y="416991"/>
            <a:ext cx="1037744" cy="321925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28931" tIns="14465" rIns="28931" bIns="14465" anchor="ctr" anchorCtr="1" compatLnSpc="1">
            <a:noAutofit/>
          </a:bodyPr>
          <a:lstStyle/>
          <a:p>
            <a:pPr marL="0" marR="0" lvl="0" indent="0" algn="ctr" defTabSz="257175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0" cap="all" spc="0" baseline="0" dirty="0">
                <a:solidFill>
                  <a:srgbClr val="000000"/>
                </a:solidFill>
                <a:uFillTx/>
                <a:latin typeface="Calibri"/>
              </a:rPr>
              <a:t>Licence</a:t>
            </a:r>
          </a:p>
        </p:txBody>
      </p:sp>
      <p:sp>
        <p:nvSpPr>
          <p:cNvPr id="6" name="Forme libre 37"/>
          <p:cNvSpPr/>
          <p:nvPr/>
        </p:nvSpPr>
        <p:spPr>
          <a:xfrm>
            <a:off x="5487488" y="935661"/>
            <a:ext cx="1618334" cy="68265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72071"/>
              <a:gd name="f7" fmla="val 341025"/>
              <a:gd name="f8" fmla="val 56839"/>
              <a:gd name="f9" fmla="val 25448"/>
              <a:gd name="f10" fmla="val 1215232"/>
              <a:gd name="f11" fmla="val 1246623"/>
              <a:gd name="f12" fmla="val 284186"/>
              <a:gd name="f13" fmla="val 315577"/>
              <a:gd name="f14" fmla="+- 0 0 -90"/>
              <a:gd name="f15" fmla="*/ f3 1 1272071"/>
              <a:gd name="f16" fmla="*/ f4 1 341025"/>
              <a:gd name="f17" fmla="+- f7 0 f5"/>
              <a:gd name="f18" fmla="+- f6 0 f5"/>
              <a:gd name="f19" fmla="*/ f14 f0 1"/>
              <a:gd name="f20" fmla="*/ f18 1 1272071"/>
              <a:gd name="f21" fmla="*/ f17 1 341025"/>
              <a:gd name="f22" fmla="*/ 0 f18 1"/>
              <a:gd name="f23" fmla="*/ 56839 f17 1"/>
              <a:gd name="f24" fmla="*/ 56839 f18 1"/>
              <a:gd name="f25" fmla="*/ 0 f17 1"/>
              <a:gd name="f26" fmla="*/ 1215232 f18 1"/>
              <a:gd name="f27" fmla="*/ 1272071 f18 1"/>
              <a:gd name="f28" fmla="*/ 284186 f17 1"/>
              <a:gd name="f29" fmla="*/ 341025 f17 1"/>
              <a:gd name="f30" fmla="*/ f19 1 f2"/>
              <a:gd name="f31" fmla="*/ f22 1 1272071"/>
              <a:gd name="f32" fmla="*/ f23 1 341025"/>
              <a:gd name="f33" fmla="*/ f24 1 1272071"/>
              <a:gd name="f34" fmla="*/ f25 1 341025"/>
              <a:gd name="f35" fmla="*/ f26 1 1272071"/>
              <a:gd name="f36" fmla="*/ f27 1 1272071"/>
              <a:gd name="f37" fmla="*/ f28 1 341025"/>
              <a:gd name="f38" fmla="*/ f29 1 34102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272071" h="34102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160824" tIns="35085" rIns="35085" bIns="35085" anchor="ctr" anchorCtr="1" compatLnSpc="1">
            <a:noAutofit/>
          </a:bodyPr>
          <a:lstStyle/>
          <a:p>
            <a:pPr marL="0" marR="0" lvl="0" indent="0" algn="ctr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0" cap="all" spc="0" baseline="0">
                <a:solidFill>
                  <a:srgbClr val="C00000"/>
                </a:solidFill>
                <a:uFillTx/>
                <a:latin typeface="Calibri"/>
              </a:rPr>
              <a:t>Marché de l’emploi</a:t>
            </a:r>
          </a:p>
        </p:txBody>
      </p:sp>
      <p:sp>
        <p:nvSpPr>
          <p:cNvPr id="7" name="Forme libre 38"/>
          <p:cNvSpPr/>
          <p:nvPr/>
        </p:nvSpPr>
        <p:spPr>
          <a:xfrm>
            <a:off x="3142381" y="866672"/>
            <a:ext cx="1761258" cy="57598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72071"/>
              <a:gd name="f7" fmla="val 341025"/>
              <a:gd name="f8" fmla="val 56839"/>
              <a:gd name="f9" fmla="val 25448"/>
              <a:gd name="f10" fmla="val 1215232"/>
              <a:gd name="f11" fmla="val 1246623"/>
              <a:gd name="f12" fmla="val 284186"/>
              <a:gd name="f13" fmla="val 315577"/>
              <a:gd name="f14" fmla="+- 0 0 -90"/>
              <a:gd name="f15" fmla="*/ f3 1 1272071"/>
              <a:gd name="f16" fmla="*/ f4 1 341025"/>
              <a:gd name="f17" fmla="+- f7 0 f5"/>
              <a:gd name="f18" fmla="+- f6 0 f5"/>
              <a:gd name="f19" fmla="*/ f14 f0 1"/>
              <a:gd name="f20" fmla="*/ f18 1 1272071"/>
              <a:gd name="f21" fmla="*/ f17 1 341025"/>
              <a:gd name="f22" fmla="*/ 0 f18 1"/>
              <a:gd name="f23" fmla="*/ 56839 f17 1"/>
              <a:gd name="f24" fmla="*/ 56839 f18 1"/>
              <a:gd name="f25" fmla="*/ 0 f17 1"/>
              <a:gd name="f26" fmla="*/ 1215232 f18 1"/>
              <a:gd name="f27" fmla="*/ 1272071 f18 1"/>
              <a:gd name="f28" fmla="*/ 284186 f17 1"/>
              <a:gd name="f29" fmla="*/ 341025 f17 1"/>
              <a:gd name="f30" fmla="*/ f19 1 f2"/>
              <a:gd name="f31" fmla="*/ f22 1 1272071"/>
              <a:gd name="f32" fmla="*/ f23 1 341025"/>
              <a:gd name="f33" fmla="*/ f24 1 1272071"/>
              <a:gd name="f34" fmla="*/ f25 1 341025"/>
              <a:gd name="f35" fmla="*/ f26 1 1272071"/>
              <a:gd name="f36" fmla="*/ f27 1 1272071"/>
              <a:gd name="f37" fmla="*/ f28 1 341025"/>
              <a:gd name="f38" fmla="*/ f29 1 34102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272071" h="34102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160824" tIns="35085" rIns="35085" bIns="35085" anchor="ctr" anchorCtr="1" compatLnSpc="1">
            <a:noAutofit/>
          </a:bodyPr>
          <a:lstStyle/>
          <a:p>
            <a:pPr marL="0" marR="0" lvl="0" indent="0" algn="ctr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0" cap="all" spc="0" baseline="0">
                <a:solidFill>
                  <a:srgbClr val="C00000"/>
                </a:solidFill>
                <a:uFillTx/>
                <a:latin typeface="Calibri"/>
              </a:rPr>
              <a:t>Mastère professionnel</a:t>
            </a:r>
          </a:p>
        </p:txBody>
      </p:sp>
      <p:sp>
        <p:nvSpPr>
          <p:cNvPr id="8" name="Forme libre 39"/>
          <p:cNvSpPr/>
          <p:nvPr/>
        </p:nvSpPr>
        <p:spPr>
          <a:xfrm>
            <a:off x="435574" y="914512"/>
            <a:ext cx="2387715" cy="51376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72071"/>
              <a:gd name="f7" fmla="val 341025"/>
              <a:gd name="f8" fmla="val 56839"/>
              <a:gd name="f9" fmla="val 25448"/>
              <a:gd name="f10" fmla="val 1215232"/>
              <a:gd name="f11" fmla="val 1246623"/>
              <a:gd name="f12" fmla="val 284186"/>
              <a:gd name="f13" fmla="val 315577"/>
              <a:gd name="f14" fmla="+- 0 0 -90"/>
              <a:gd name="f15" fmla="*/ f3 1 1272071"/>
              <a:gd name="f16" fmla="*/ f4 1 341025"/>
              <a:gd name="f17" fmla="+- f7 0 f5"/>
              <a:gd name="f18" fmla="+- f6 0 f5"/>
              <a:gd name="f19" fmla="*/ f14 f0 1"/>
              <a:gd name="f20" fmla="*/ f18 1 1272071"/>
              <a:gd name="f21" fmla="*/ f17 1 341025"/>
              <a:gd name="f22" fmla="*/ 0 f18 1"/>
              <a:gd name="f23" fmla="*/ 56839 f17 1"/>
              <a:gd name="f24" fmla="*/ 56839 f18 1"/>
              <a:gd name="f25" fmla="*/ 0 f17 1"/>
              <a:gd name="f26" fmla="*/ 1215232 f18 1"/>
              <a:gd name="f27" fmla="*/ 1272071 f18 1"/>
              <a:gd name="f28" fmla="*/ 284186 f17 1"/>
              <a:gd name="f29" fmla="*/ 341025 f17 1"/>
              <a:gd name="f30" fmla="*/ f19 1 f2"/>
              <a:gd name="f31" fmla="*/ f22 1 1272071"/>
              <a:gd name="f32" fmla="*/ f23 1 341025"/>
              <a:gd name="f33" fmla="*/ f24 1 1272071"/>
              <a:gd name="f34" fmla="*/ f25 1 341025"/>
              <a:gd name="f35" fmla="*/ f26 1 1272071"/>
              <a:gd name="f36" fmla="*/ f27 1 1272071"/>
              <a:gd name="f37" fmla="*/ f28 1 341025"/>
              <a:gd name="f38" fmla="*/ f29 1 34102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272071" h="34102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160824" tIns="35085" rIns="35085" bIns="35085" anchor="ctr" anchorCtr="1" compatLnSpc="1">
            <a:noAutofit/>
          </a:bodyPr>
          <a:lstStyle/>
          <a:p>
            <a:pPr marL="0" marR="0" lvl="0" indent="0" algn="ctr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0" cap="all" spc="0" baseline="0" dirty="0">
                <a:solidFill>
                  <a:srgbClr val="C00000"/>
                </a:solidFill>
                <a:uFillTx/>
                <a:latin typeface="Calibri"/>
              </a:rPr>
              <a:t>Concours spécifique pour accéder à la filière Ingénieur National</a:t>
            </a:r>
          </a:p>
        </p:txBody>
      </p:sp>
      <p:sp>
        <p:nvSpPr>
          <p:cNvPr id="9" name="Forme libre 40"/>
          <p:cNvSpPr/>
          <p:nvPr/>
        </p:nvSpPr>
        <p:spPr>
          <a:xfrm>
            <a:off x="136062" y="5748783"/>
            <a:ext cx="1538882" cy="22459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852784"/>
              <a:gd name="f7" fmla="val 347610"/>
              <a:gd name="f8" fmla="val 57936"/>
              <a:gd name="f9" fmla="val 25939"/>
              <a:gd name="f10" fmla="val 1794848"/>
              <a:gd name="f11" fmla="val 1826845"/>
              <a:gd name="f12" fmla="val 289674"/>
              <a:gd name="f13" fmla="val 321671"/>
              <a:gd name="f14" fmla="+- 0 0 -90"/>
              <a:gd name="f15" fmla="*/ f3 1 1852784"/>
              <a:gd name="f16" fmla="*/ f4 1 347610"/>
              <a:gd name="f17" fmla="+- f7 0 f5"/>
              <a:gd name="f18" fmla="+- f6 0 f5"/>
              <a:gd name="f19" fmla="*/ f14 f0 1"/>
              <a:gd name="f20" fmla="*/ f18 1 1852784"/>
              <a:gd name="f21" fmla="*/ f17 1 347610"/>
              <a:gd name="f22" fmla="*/ 0 f18 1"/>
              <a:gd name="f23" fmla="*/ 57936 f17 1"/>
              <a:gd name="f24" fmla="*/ 57936 f18 1"/>
              <a:gd name="f25" fmla="*/ 0 f17 1"/>
              <a:gd name="f26" fmla="*/ 1794848 f18 1"/>
              <a:gd name="f27" fmla="*/ 1852784 f18 1"/>
              <a:gd name="f28" fmla="*/ 289674 f17 1"/>
              <a:gd name="f29" fmla="*/ 347610 f17 1"/>
              <a:gd name="f30" fmla="*/ f19 1 f2"/>
              <a:gd name="f31" fmla="*/ f22 1 1852784"/>
              <a:gd name="f32" fmla="*/ f23 1 347610"/>
              <a:gd name="f33" fmla="*/ f24 1 1852784"/>
              <a:gd name="f34" fmla="*/ f25 1 347610"/>
              <a:gd name="f35" fmla="*/ f26 1 1852784"/>
              <a:gd name="f36" fmla="*/ f27 1 1852784"/>
              <a:gd name="f37" fmla="*/ f28 1 347610"/>
              <a:gd name="f38" fmla="*/ f29 1 347610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852784" h="347610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160998" tIns="35268" rIns="35268" bIns="35268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Orientation universitaire vers Licence Nationale ISA CM</a:t>
            </a:r>
          </a:p>
        </p:txBody>
      </p:sp>
      <p:sp>
        <p:nvSpPr>
          <p:cNvPr id="10" name="Forme libre 41"/>
          <p:cNvSpPr/>
          <p:nvPr/>
        </p:nvSpPr>
        <p:spPr>
          <a:xfrm>
            <a:off x="173681" y="5230651"/>
            <a:ext cx="1186792" cy="26515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325256"/>
              <a:gd name="f7" fmla="val 398334"/>
              <a:gd name="f8" fmla="val 66390"/>
              <a:gd name="f9" fmla="val 29724"/>
              <a:gd name="f10" fmla="val 1258866"/>
              <a:gd name="f11" fmla="val 1295532"/>
              <a:gd name="f12" fmla="val 331944"/>
              <a:gd name="f13" fmla="val 368610"/>
              <a:gd name="f14" fmla="+- 0 0 -90"/>
              <a:gd name="f15" fmla="*/ f3 1 1325256"/>
              <a:gd name="f16" fmla="*/ f4 1 398334"/>
              <a:gd name="f17" fmla="+- f7 0 f5"/>
              <a:gd name="f18" fmla="+- f6 0 f5"/>
              <a:gd name="f19" fmla="*/ f14 f0 1"/>
              <a:gd name="f20" fmla="*/ f18 1 1325256"/>
              <a:gd name="f21" fmla="*/ f17 1 398334"/>
              <a:gd name="f22" fmla="*/ 0 f18 1"/>
              <a:gd name="f23" fmla="*/ 66390 f17 1"/>
              <a:gd name="f24" fmla="*/ 66390 f18 1"/>
              <a:gd name="f25" fmla="*/ 0 f17 1"/>
              <a:gd name="f26" fmla="*/ 1258866 f18 1"/>
              <a:gd name="f27" fmla="*/ 1325256 f18 1"/>
              <a:gd name="f28" fmla="*/ 331944 f17 1"/>
              <a:gd name="f29" fmla="*/ 398334 f17 1"/>
              <a:gd name="f30" fmla="*/ f19 1 f2"/>
              <a:gd name="f31" fmla="*/ f22 1 1325256"/>
              <a:gd name="f32" fmla="*/ f23 1 398334"/>
              <a:gd name="f33" fmla="*/ f24 1 1325256"/>
              <a:gd name="f34" fmla="*/ f25 1 398334"/>
              <a:gd name="f35" fmla="*/ f26 1 1325256"/>
              <a:gd name="f36" fmla="*/ f27 1 1325256"/>
              <a:gd name="f37" fmla="*/ f28 1 398334"/>
              <a:gd name="f38" fmla="*/ f29 1 39833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325256" h="39833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162397" tIns="36658" rIns="36658" bIns="36658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Ouverture des inscriptions via </a:t>
            </a:r>
            <a:r>
              <a:rPr lang="fr-FR" sz="675" kern="0" dirty="0" smtClean="0">
                <a:solidFill>
                  <a:srgbClr val="000000"/>
                </a:solidFill>
                <a:latin typeface="Calibri"/>
              </a:rPr>
              <a:t>le site de l’</a:t>
            </a:r>
            <a:r>
              <a:rPr lang="fr-FR" sz="675" kern="0" dirty="0" err="1" smtClean="0">
                <a:solidFill>
                  <a:srgbClr val="000000"/>
                </a:solidFill>
                <a:latin typeface="Calibri"/>
              </a:rPr>
              <a:t>isa</a:t>
            </a:r>
            <a:endParaRPr lang="fr-FR" sz="675" b="0" i="0" u="none" strike="noStrike" kern="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Forme libre 42"/>
          <p:cNvSpPr/>
          <p:nvPr/>
        </p:nvSpPr>
        <p:spPr>
          <a:xfrm>
            <a:off x="188603" y="4687547"/>
            <a:ext cx="1203657" cy="27442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449181"/>
              <a:gd name="f7" fmla="val 424743"/>
              <a:gd name="f8" fmla="val 70792"/>
              <a:gd name="f9" fmla="val 31695"/>
              <a:gd name="f10" fmla="val 1378389"/>
              <a:gd name="f11" fmla="val 1417486"/>
              <a:gd name="f12" fmla="val 353951"/>
              <a:gd name="f13" fmla="val 393048"/>
              <a:gd name="f14" fmla="+- 0 0 -90"/>
              <a:gd name="f15" fmla="*/ f3 1 1449181"/>
              <a:gd name="f16" fmla="*/ f4 1 424743"/>
              <a:gd name="f17" fmla="+- f7 0 f5"/>
              <a:gd name="f18" fmla="+- f6 0 f5"/>
              <a:gd name="f19" fmla="*/ f14 f0 1"/>
              <a:gd name="f20" fmla="*/ f18 1 1449181"/>
              <a:gd name="f21" fmla="*/ f17 1 424743"/>
              <a:gd name="f22" fmla="*/ 0 f18 1"/>
              <a:gd name="f23" fmla="*/ 70792 f17 1"/>
              <a:gd name="f24" fmla="*/ 70792 f18 1"/>
              <a:gd name="f25" fmla="*/ 0 f17 1"/>
              <a:gd name="f26" fmla="*/ 1378389 f18 1"/>
              <a:gd name="f27" fmla="*/ 1449181 f18 1"/>
              <a:gd name="f28" fmla="*/ 353951 f17 1"/>
              <a:gd name="f29" fmla="*/ 424743 f17 1"/>
              <a:gd name="f30" fmla="*/ f19 1 f2"/>
              <a:gd name="f31" fmla="*/ f22 1 1449181"/>
              <a:gd name="f32" fmla="*/ f23 1 424743"/>
              <a:gd name="f33" fmla="*/ f24 1 1449181"/>
              <a:gd name="f34" fmla="*/ f25 1 424743"/>
              <a:gd name="f35" fmla="*/ f26 1 1449181"/>
              <a:gd name="f36" fmla="*/ f27 1 1449181"/>
              <a:gd name="f37" fmla="*/ f28 1 424743"/>
              <a:gd name="f38" fmla="*/ f29 1 424743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449181" h="424743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163119" tIns="37380" rIns="37380" bIns="37380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Inscription en présentiel à l’ISA CM</a:t>
            </a:r>
          </a:p>
        </p:txBody>
      </p:sp>
      <p:sp>
        <p:nvSpPr>
          <p:cNvPr id="12" name="Forme libre 43"/>
          <p:cNvSpPr/>
          <p:nvPr/>
        </p:nvSpPr>
        <p:spPr>
          <a:xfrm>
            <a:off x="188603" y="3999649"/>
            <a:ext cx="1310217" cy="43081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577469"/>
              <a:gd name="f7" fmla="val 666772"/>
              <a:gd name="f8" fmla="val 111131"/>
              <a:gd name="f9" fmla="val 49755"/>
              <a:gd name="f10" fmla="val 1466338"/>
              <a:gd name="f11" fmla="val 1527714"/>
              <a:gd name="f12" fmla="val 555641"/>
              <a:gd name="f13" fmla="val 617017"/>
              <a:gd name="f14" fmla="+- 0 0 -90"/>
              <a:gd name="f15" fmla="*/ f3 1 1577469"/>
              <a:gd name="f16" fmla="*/ f4 1 666772"/>
              <a:gd name="f17" fmla="+- f7 0 f5"/>
              <a:gd name="f18" fmla="+- f6 0 f5"/>
              <a:gd name="f19" fmla="*/ f14 f0 1"/>
              <a:gd name="f20" fmla="*/ f18 1 1577469"/>
              <a:gd name="f21" fmla="*/ f17 1 666772"/>
              <a:gd name="f22" fmla="*/ 0 f18 1"/>
              <a:gd name="f23" fmla="*/ 111131 f17 1"/>
              <a:gd name="f24" fmla="*/ 111131 f18 1"/>
              <a:gd name="f25" fmla="*/ 0 f17 1"/>
              <a:gd name="f26" fmla="*/ 1466338 f18 1"/>
              <a:gd name="f27" fmla="*/ 1577469 f18 1"/>
              <a:gd name="f28" fmla="*/ 555641 f17 1"/>
              <a:gd name="f29" fmla="*/ 666772 f17 1"/>
              <a:gd name="f30" fmla="*/ f19 1 f2"/>
              <a:gd name="f31" fmla="*/ f22 1 1577469"/>
              <a:gd name="f32" fmla="*/ f23 1 666772"/>
              <a:gd name="f33" fmla="*/ f24 1 1577469"/>
              <a:gd name="f34" fmla="*/ f25 1 666772"/>
              <a:gd name="f35" fmla="*/ f26 1 1577469"/>
              <a:gd name="f36" fmla="*/ f27 1 1577469"/>
              <a:gd name="f37" fmla="*/ f28 1 666772"/>
              <a:gd name="f38" fmla="*/ f29 1 666772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577469" h="666772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169767" tIns="44028" rIns="44028" bIns="44028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Semestre 1 : Tronc commun et à sa fin choisir une spécialité: Horticulture ou Paysage</a:t>
            </a:r>
          </a:p>
        </p:txBody>
      </p:sp>
      <p:sp>
        <p:nvSpPr>
          <p:cNvPr id="13" name="Forme libre 44"/>
          <p:cNvSpPr/>
          <p:nvPr/>
        </p:nvSpPr>
        <p:spPr>
          <a:xfrm>
            <a:off x="235768" y="3523486"/>
            <a:ext cx="1181536" cy="27621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422544"/>
              <a:gd name="f7" fmla="val 427502"/>
              <a:gd name="f8" fmla="val 71252"/>
              <a:gd name="f9" fmla="val 31901"/>
              <a:gd name="f10" fmla="val 1351292"/>
              <a:gd name="f11" fmla="val 1390643"/>
              <a:gd name="f12" fmla="val 356250"/>
              <a:gd name="f13" fmla="val 395601"/>
              <a:gd name="f14" fmla="+- 0 0 -90"/>
              <a:gd name="f15" fmla="*/ f3 1 1422544"/>
              <a:gd name="f16" fmla="*/ f4 1 427502"/>
              <a:gd name="f17" fmla="+- f7 0 f5"/>
              <a:gd name="f18" fmla="+- f6 0 f5"/>
              <a:gd name="f19" fmla="*/ f14 f0 1"/>
              <a:gd name="f20" fmla="*/ f18 1 1422544"/>
              <a:gd name="f21" fmla="*/ f17 1 427502"/>
              <a:gd name="f22" fmla="*/ 0 f18 1"/>
              <a:gd name="f23" fmla="*/ 71252 f17 1"/>
              <a:gd name="f24" fmla="*/ 71252 f18 1"/>
              <a:gd name="f25" fmla="*/ 0 f17 1"/>
              <a:gd name="f26" fmla="*/ 1351292 f18 1"/>
              <a:gd name="f27" fmla="*/ 1422544 f18 1"/>
              <a:gd name="f28" fmla="*/ 356250 f17 1"/>
              <a:gd name="f29" fmla="*/ 427502 f17 1"/>
              <a:gd name="f30" fmla="*/ f19 1 f2"/>
              <a:gd name="f31" fmla="*/ f22 1 1422544"/>
              <a:gd name="f32" fmla="*/ f23 1 427502"/>
              <a:gd name="f33" fmla="*/ f24 1 1422544"/>
              <a:gd name="f34" fmla="*/ f25 1 427502"/>
              <a:gd name="f35" fmla="*/ f26 1 1422544"/>
              <a:gd name="f36" fmla="*/ f27 1 1422544"/>
              <a:gd name="f37" fmla="*/ f28 1 427502"/>
              <a:gd name="f38" fmla="*/ f29 1 427502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422544" h="427502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163192" tIns="37453" rIns="37453" bIns="37453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Semestres 2, 3,4 et 5 études dans la spécialité choisie</a:t>
            </a:r>
          </a:p>
        </p:txBody>
      </p:sp>
      <p:sp>
        <p:nvSpPr>
          <p:cNvPr id="14" name="Forme libre 45"/>
          <p:cNvSpPr/>
          <p:nvPr/>
        </p:nvSpPr>
        <p:spPr>
          <a:xfrm>
            <a:off x="235768" y="2836842"/>
            <a:ext cx="1459330" cy="45346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917697"/>
              <a:gd name="f7" fmla="val 836258"/>
              <a:gd name="f8" fmla="val 139379"/>
              <a:gd name="f9" fmla="val 62402"/>
              <a:gd name="f10" fmla="val 1778318"/>
              <a:gd name="f11" fmla="val 1855295"/>
              <a:gd name="f12" fmla="val 696879"/>
              <a:gd name="f13" fmla="val 773856"/>
              <a:gd name="f14" fmla="+- 0 0 -90"/>
              <a:gd name="f15" fmla="*/ f3 1 1917697"/>
              <a:gd name="f16" fmla="*/ f4 1 836258"/>
              <a:gd name="f17" fmla="+- f7 0 f5"/>
              <a:gd name="f18" fmla="+- f6 0 f5"/>
              <a:gd name="f19" fmla="*/ f14 f0 1"/>
              <a:gd name="f20" fmla="*/ f18 1 1917697"/>
              <a:gd name="f21" fmla="*/ f17 1 836258"/>
              <a:gd name="f22" fmla="*/ 0 f18 1"/>
              <a:gd name="f23" fmla="*/ 139379 f17 1"/>
              <a:gd name="f24" fmla="*/ 139379 f18 1"/>
              <a:gd name="f25" fmla="*/ 0 f17 1"/>
              <a:gd name="f26" fmla="*/ 1778318 f18 1"/>
              <a:gd name="f27" fmla="*/ 1917697 f18 1"/>
              <a:gd name="f28" fmla="*/ 696879 f17 1"/>
              <a:gd name="f29" fmla="*/ 836258 f17 1"/>
              <a:gd name="f30" fmla="*/ f19 1 f2"/>
              <a:gd name="f31" fmla="*/ f22 1 1917697"/>
              <a:gd name="f32" fmla="*/ f23 1 836258"/>
              <a:gd name="f33" fmla="*/ f24 1 1917697"/>
              <a:gd name="f34" fmla="*/ f25 1 836258"/>
              <a:gd name="f35" fmla="*/ f26 1 1917697"/>
              <a:gd name="f36" fmla="*/ f27 1 1917697"/>
              <a:gd name="f37" fmla="*/ f28 1 836258"/>
              <a:gd name="f38" fmla="*/ f29 1 836258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917697" h="836258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174421" tIns="48673" rIns="48673" bIns="48673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Semestre 6 : Stage et Projet Professionnel de Fin d’Etudes</a:t>
            </a:r>
          </a:p>
        </p:txBody>
      </p:sp>
      <p:sp>
        <p:nvSpPr>
          <p:cNvPr id="15" name="Forme libre 46"/>
          <p:cNvSpPr/>
          <p:nvPr/>
        </p:nvSpPr>
        <p:spPr>
          <a:xfrm>
            <a:off x="153546" y="2137982"/>
            <a:ext cx="1559082" cy="41578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72071"/>
              <a:gd name="f7" fmla="val 341025"/>
              <a:gd name="f8" fmla="val 56839"/>
              <a:gd name="f9" fmla="val 25448"/>
              <a:gd name="f10" fmla="val 1215232"/>
              <a:gd name="f11" fmla="val 1246623"/>
              <a:gd name="f12" fmla="val 284186"/>
              <a:gd name="f13" fmla="val 315577"/>
              <a:gd name="f14" fmla="+- 0 0 -90"/>
              <a:gd name="f15" fmla="*/ f3 1 1272071"/>
              <a:gd name="f16" fmla="*/ f4 1 341025"/>
              <a:gd name="f17" fmla="+- f7 0 f5"/>
              <a:gd name="f18" fmla="+- f6 0 f5"/>
              <a:gd name="f19" fmla="*/ f14 f0 1"/>
              <a:gd name="f20" fmla="*/ f18 1 1272071"/>
              <a:gd name="f21" fmla="*/ f17 1 341025"/>
              <a:gd name="f22" fmla="*/ 0 f18 1"/>
              <a:gd name="f23" fmla="*/ 56839 f17 1"/>
              <a:gd name="f24" fmla="*/ 56839 f18 1"/>
              <a:gd name="f25" fmla="*/ 0 f17 1"/>
              <a:gd name="f26" fmla="*/ 1215232 f18 1"/>
              <a:gd name="f27" fmla="*/ 1272071 f18 1"/>
              <a:gd name="f28" fmla="*/ 284186 f17 1"/>
              <a:gd name="f29" fmla="*/ 341025 f17 1"/>
              <a:gd name="f30" fmla="*/ f19 1 f2"/>
              <a:gd name="f31" fmla="*/ f22 1 1272071"/>
              <a:gd name="f32" fmla="*/ f23 1 341025"/>
              <a:gd name="f33" fmla="*/ f24 1 1272071"/>
              <a:gd name="f34" fmla="*/ f25 1 341025"/>
              <a:gd name="f35" fmla="*/ f26 1 1272071"/>
              <a:gd name="f36" fmla="*/ f27 1 1272071"/>
              <a:gd name="f37" fmla="*/ f28 1 341025"/>
              <a:gd name="f38" fmla="*/ f29 1 34102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272071" h="34102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160824" tIns="35085" rIns="35085" bIns="35085" anchor="ctr" anchorCtr="1" compatLnSpc="1">
            <a:noAutofit/>
          </a:bodyPr>
          <a:lstStyle/>
          <a:p>
            <a:pPr marL="0" marR="0" lvl="0" indent="0" algn="ctr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all" spc="0" baseline="0" dirty="0">
                <a:solidFill>
                  <a:srgbClr val="548235"/>
                </a:solidFill>
                <a:uFillTx/>
                <a:latin typeface="Calibri"/>
              </a:rPr>
              <a:t>Diplôme Licence Nationale</a:t>
            </a:r>
          </a:p>
        </p:txBody>
      </p:sp>
      <p:sp>
        <p:nvSpPr>
          <p:cNvPr id="16" name="Forme libre 47"/>
          <p:cNvSpPr/>
          <p:nvPr/>
        </p:nvSpPr>
        <p:spPr>
          <a:xfrm>
            <a:off x="2321625" y="6283015"/>
            <a:ext cx="1914120" cy="3062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510309"/>
              <a:gd name="f7" fmla="val 470972"/>
              <a:gd name="f8" fmla="val 78497"/>
              <a:gd name="f9" fmla="val 35144"/>
              <a:gd name="f10" fmla="val 2431812"/>
              <a:gd name="f11" fmla="val 2475165"/>
              <a:gd name="f12" fmla="val 392475"/>
              <a:gd name="f13" fmla="val 435828"/>
              <a:gd name="f14" fmla="+- 0 0 -90"/>
              <a:gd name="f15" fmla="*/ f3 1 2510309"/>
              <a:gd name="f16" fmla="*/ f4 1 470972"/>
              <a:gd name="f17" fmla="+- f7 0 f5"/>
              <a:gd name="f18" fmla="+- f6 0 f5"/>
              <a:gd name="f19" fmla="*/ f14 f0 1"/>
              <a:gd name="f20" fmla="*/ f18 1 2510309"/>
              <a:gd name="f21" fmla="*/ f17 1 470972"/>
              <a:gd name="f22" fmla="*/ 0 f18 1"/>
              <a:gd name="f23" fmla="*/ 78497 f17 1"/>
              <a:gd name="f24" fmla="*/ 78497 f18 1"/>
              <a:gd name="f25" fmla="*/ 0 f17 1"/>
              <a:gd name="f26" fmla="*/ 2431812 f18 1"/>
              <a:gd name="f27" fmla="*/ 2510309 f18 1"/>
              <a:gd name="f28" fmla="*/ 392475 f17 1"/>
              <a:gd name="f29" fmla="*/ 470972 f17 1"/>
              <a:gd name="f30" fmla="*/ f19 1 f2"/>
              <a:gd name="f31" fmla="*/ f22 1 2510309"/>
              <a:gd name="f32" fmla="*/ f23 1 470972"/>
              <a:gd name="f33" fmla="*/ f24 1 2510309"/>
              <a:gd name="f34" fmla="*/ f25 1 470972"/>
              <a:gd name="f35" fmla="*/ f26 1 2510309"/>
              <a:gd name="f36" fmla="*/ f27 1 2510309"/>
              <a:gd name="f37" fmla="*/ f28 1 470972"/>
              <a:gd name="f38" fmla="*/ f29 1 470972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510309" h="470972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18139" tIns="38651" rIns="38651" bIns="38651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Concours National « préparatoire Biologie et Géologie  » &amp; « concours spécifique »</a:t>
            </a:r>
          </a:p>
        </p:txBody>
      </p:sp>
      <p:sp>
        <p:nvSpPr>
          <p:cNvPr id="17" name="Forme libre 48"/>
          <p:cNvSpPr/>
          <p:nvPr/>
        </p:nvSpPr>
        <p:spPr>
          <a:xfrm>
            <a:off x="2335632" y="5932676"/>
            <a:ext cx="1325615" cy="27280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723509"/>
              <a:gd name="f7" fmla="val 462050"/>
              <a:gd name="f8" fmla="val 77010"/>
              <a:gd name="f9" fmla="val 34479"/>
              <a:gd name="f10" fmla="val 1646499"/>
              <a:gd name="f11" fmla="val 1689030"/>
              <a:gd name="f12" fmla="val 385040"/>
              <a:gd name="f13" fmla="val 427571"/>
              <a:gd name="f14" fmla="+- 0 0 -90"/>
              <a:gd name="f15" fmla="*/ f3 1 1723509"/>
              <a:gd name="f16" fmla="*/ f4 1 462050"/>
              <a:gd name="f17" fmla="+- f7 0 f5"/>
              <a:gd name="f18" fmla="+- f6 0 f5"/>
              <a:gd name="f19" fmla="*/ f14 f0 1"/>
              <a:gd name="f20" fmla="*/ f18 1 1723509"/>
              <a:gd name="f21" fmla="*/ f17 1 462050"/>
              <a:gd name="f22" fmla="*/ 0 f18 1"/>
              <a:gd name="f23" fmla="*/ 77010 f17 1"/>
              <a:gd name="f24" fmla="*/ 77010 f18 1"/>
              <a:gd name="f25" fmla="*/ 0 f17 1"/>
              <a:gd name="f26" fmla="*/ 1646499 f18 1"/>
              <a:gd name="f27" fmla="*/ 1723509 f18 1"/>
              <a:gd name="f28" fmla="*/ 385040 f17 1"/>
              <a:gd name="f29" fmla="*/ 462050 f17 1"/>
              <a:gd name="f30" fmla="*/ f19 1 f2"/>
              <a:gd name="f31" fmla="*/ f22 1 1723509"/>
              <a:gd name="f32" fmla="*/ f23 1 462050"/>
              <a:gd name="f33" fmla="*/ f24 1 1723509"/>
              <a:gd name="f34" fmla="*/ f25 1 462050"/>
              <a:gd name="f35" fmla="*/ f26 1 1723509"/>
              <a:gd name="f36" fmla="*/ f27 1 1723509"/>
              <a:gd name="f37" fmla="*/ f28 1 462050"/>
              <a:gd name="f38" fmla="*/ f29 1 462050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723509" h="462050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17892" tIns="38404" rIns="38404" bIns="38404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Etudiants affectés à l’ISA CM</a:t>
            </a:r>
          </a:p>
        </p:txBody>
      </p:sp>
      <p:sp>
        <p:nvSpPr>
          <p:cNvPr id="18" name="Forme libre 49"/>
          <p:cNvSpPr/>
          <p:nvPr/>
        </p:nvSpPr>
        <p:spPr>
          <a:xfrm>
            <a:off x="2330439" y="5537535"/>
            <a:ext cx="1658605" cy="26745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867802"/>
              <a:gd name="f7" fmla="val 542354"/>
              <a:gd name="f8" fmla="val 90394"/>
              <a:gd name="f9" fmla="val 40471"/>
              <a:gd name="f10" fmla="val 1777408"/>
              <a:gd name="f11" fmla="val 1827331"/>
              <a:gd name="f12" fmla="val 451960"/>
              <a:gd name="f13" fmla="val 501883"/>
              <a:gd name="f14" fmla="+- 0 0 -90"/>
              <a:gd name="f15" fmla="*/ f3 1 1867802"/>
              <a:gd name="f16" fmla="*/ f4 1 542354"/>
              <a:gd name="f17" fmla="+- f7 0 f5"/>
              <a:gd name="f18" fmla="+- f6 0 f5"/>
              <a:gd name="f19" fmla="*/ f14 f0 1"/>
              <a:gd name="f20" fmla="*/ f18 1 1867802"/>
              <a:gd name="f21" fmla="*/ f17 1 542354"/>
              <a:gd name="f22" fmla="*/ 0 f18 1"/>
              <a:gd name="f23" fmla="*/ 90394 f17 1"/>
              <a:gd name="f24" fmla="*/ 90394 f18 1"/>
              <a:gd name="f25" fmla="*/ 0 f17 1"/>
              <a:gd name="f26" fmla="*/ 1777408 f18 1"/>
              <a:gd name="f27" fmla="*/ 1867802 f18 1"/>
              <a:gd name="f28" fmla="*/ 451960 f17 1"/>
              <a:gd name="f29" fmla="*/ 542354 f17 1"/>
              <a:gd name="f30" fmla="*/ f19 1 f2"/>
              <a:gd name="f31" fmla="*/ f22 1 1867802"/>
              <a:gd name="f32" fmla="*/ f23 1 542354"/>
              <a:gd name="f33" fmla="*/ f24 1 1867802"/>
              <a:gd name="f34" fmla="*/ f25 1 542354"/>
              <a:gd name="f35" fmla="*/ f26 1 1867802"/>
              <a:gd name="f36" fmla="*/ f27 1 1867802"/>
              <a:gd name="f37" fmla="*/ f28 1 542354"/>
              <a:gd name="f38" fmla="*/ f29 1 54235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867802" h="54235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0105" tIns="40608" rIns="40608" bIns="40608" anchor="ctr" anchorCtr="0" compatLnSpc="1">
            <a:noAutofit/>
          </a:bodyPr>
          <a:lstStyle/>
          <a:p>
            <a:pPr marL="171450" lvl="0" indent="-171450" defTabSz="300032">
              <a:lnSpc>
                <a:spcPct val="90000"/>
              </a:lnSpc>
              <a:spcAft>
                <a:spcPts val="280"/>
              </a:spcAft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Ouverture des inscriptions </a:t>
            </a:r>
            <a:r>
              <a:rPr lang="fr-FR" sz="675" kern="0" dirty="0" smtClean="0">
                <a:solidFill>
                  <a:srgbClr val="000000"/>
                </a:solidFill>
              </a:rPr>
              <a:t>via le site de l’</a:t>
            </a:r>
            <a:r>
              <a:rPr lang="fr-FR" sz="675" kern="0" dirty="0" err="1" smtClean="0">
                <a:solidFill>
                  <a:srgbClr val="000000"/>
                </a:solidFill>
              </a:rPr>
              <a:t>isa</a:t>
            </a:r>
            <a:endParaRPr lang="fr-FR" sz="675" b="0" i="0" u="none" strike="noStrike" kern="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" name="Forme libre 50"/>
          <p:cNvSpPr/>
          <p:nvPr/>
        </p:nvSpPr>
        <p:spPr>
          <a:xfrm>
            <a:off x="2350172" y="5175626"/>
            <a:ext cx="1609227" cy="26872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819095"/>
              <a:gd name="f7" fmla="val 685354"/>
              <a:gd name="f8" fmla="val 114228"/>
              <a:gd name="f9" fmla="val 51142"/>
              <a:gd name="f10" fmla="val 1704867"/>
              <a:gd name="f11" fmla="val 1767953"/>
              <a:gd name="f12" fmla="val 571126"/>
              <a:gd name="f13" fmla="val 634212"/>
              <a:gd name="f14" fmla="+- 0 0 -90"/>
              <a:gd name="f15" fmla="*/ f3 1 1819095"/>
              <a:gd name="f16" fmla="*/ f4 1 685354"/>
              <a:gd name="f17" fmla="+- f7 0 f5"/>
              <a:gd name="f18" fmla="+- f6 0 f5"/>
              <a:gd name="f19" fmla="*/ f14 f0 1"/>
              <a:gd name="f20" fmla="*/ f18 1 1819095"/>
              <a:gd name="f21" fmla="*/ f17 1 685354"/>
              <a:gd name="f22" fmla="*/ 0 f18 1"/>
              <a:gd name="f23" fmla="*/ 114228 f17 1"/>
              <a:gd name="f24" fmla="*/ 114228 f18 1"/>
              <a:gd name="f25" fmla="*/ 0 f17 1"/>
              <a:gd name="f26" fmla="*/ 1704867 f18 1"/>
              <a:gd name="f27" fmla="*/ 1819095 f18 1"/>
              <a:gd name="f28" fmla="*/ 571126 f17 1"/>
              <a:gd name="f29" fmla="*/ 685354 f17 1"/>
              <a:gd name="f30" fmla="*/ f19 1 f2"/>
              <a:gd name="f31" fmla="*/ f22 1 1819095"/>
              <a:gd name="f32" fmla="*/ f23 1 685354"/>
              <a:gd name="f33" fmla="*/ f24 1 1819095"/>
              <a:gd name="f34" fmla="*/ f25 1 685354"/>
              <a:gd name="f35" fmla="*/ f26 1 1819095"/>
              <a:gd name="f36" fmla="*/ f27 1 1819095"/>
              <a:gd name="f37" fmla="*/ f28 1 685354"/>
              <a:gd name="f38" fmla="*/ f29 1 68535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819095" h="68535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4028" tIns="44540" rIns="44540" bIns="44540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Inscription en présentiel à l’ISA CM</a:t>
            </a:r>
          </a:p>
        </p:txBody>
      </p:sp>
      <p:sp>
        <p:nvSpPr>
          <p:cNvPr id="20" name="Forme libre 51"/>
          <p:cNvSpPr/>
          <p:nvPr/>
        </p:nvSpPr>
        <p:spPr>
          <a:xfrm>
            <a:off x="2331033" y="4496744"/>
            <a:ext cx="1534199" cy="58397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809131"/>
              <a:gd name="f7" fmla="val 989045"/>
              <a:gd name="f8" fmla="val 164844"/>
              <a:gd name="f9" fmla="val 73803"/>
              <a:gd name="f10" fmla="val 2644287"/>
              <a:gd name="f11" fmla="val 2735328"/>
              <a:gd name="f12" fmla="val 824201"/>
              <a:gd name="f13" fmla="val 915242"/>
              <a:gd name="f14" fmla="+- 0 0 -90"/>
              <a:gd name="f15" fmla="*/ f3 1 2809131"/>
              <a:gd name="f16" fmla="*/ f4 1 989045"/>
              <a:gd name="f17" fmla="+- f7 0 f5"/>
              <a:gd name="f18" fmla="+- f6 0 f5"/>
              <a:gd name="f19" fmla="*/ f14 f0 1"/>
              <a:gd name="f20" fmla="*/ f18 1 2809131"/>
              <a:gd name="f21" fmla="*/ f17 1 989045"/>
              <a:gd name="f22" fmla="*/ 0 f18 1"/>
              <a:gd name="f23" fmla="*/ 164844 f17 1"/>
              <a:gd name="f24" fmla="*/ 164844 f18 1"/>
              <a:gd name="f25" fmla="*/ 0 f17 1"/>
              <a:gd name="f26" fmla="*/ 2644287 f18 1"/>
              <a:gd name="f27" fmla="*/ 2809131 f18 1"/>
              <a:gd name="f28" fmla="*/ 824201 f17 1"/>
              <a:gd name="f29" fmla="*/ 989045 f17 1"/>
              <a:gd name="f30" fmla="*/ f19 1 f2"/>
              <a:gd name="f31" fmla="*/ f22 1 2809131"/>
              <a:gd name="f32" fmla="*/ f23 1 989045"/>
              <a:gd name="f33" fmla="*/ f24 1 2809131"/>
              <a:gd name="f34" fmla="*/ f25 1 989045"/>
              <a:gd name="f35" fmla="*/ f26 1 2809131"/>
              <a:gd name="f36" fmla="*/ f27 1 2809131"/>
              <a:gd name="f37" fmla="*/ f28 1 989045"/>
              <a:gd name="f38" fmla="*/ f29 1 98904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809131" h="98904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32367" tIns="52870" rIns="52870" bIns="52870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Semestre 1 de la première année : Tronc commun et à sa fin choisir une spécialité: Horticulture ou Génie des Systèmes Horticoles ou Production animale ou  Paysage</a:t>
            </a:r>
          </a:p>
        </p:txBody>
      </p:sp>
      <p:sp>
        <p:nvSpPr>
          <p:cNvPr id="21" name="Forme libre 52"/>
          <p:cNvSpPr/>
          <p:nvPr/>
        </p:nvSpPr>
        <p:spPr>
          <a:xfrm>
            <a:off x="2330439" y="3986125"/>
            <a:ext cx="1282287" cy="43487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347868"/>
              <a:gd name="f7" fmla="val 736535"/>
              <a:gd name="f8" fmla="val 122758"/>
              <a:gd name="f9" fmla="val 54961"/>
              <a:gd name="f10" fmla="val 2225110"/>
              <a:gd name="f11" fmla="val 2292907"/>
              <a:gd name="f12" fmla="val 613777"/>
              <a:gd name="f13" fmla="val 681574"/>
              <a:gd name="f14" fmla="+- 0 0 -90"/>
              <a:gd name="f15" fmla="*/ f3 1 2347868"/>
              <a:gd name="f16" fmla="*/ f4 1 736535"/>
              <a:gd name="f17" fmla="+- f7 0 f5"/>
              <a:gd name="f18" fmla="+- f6 0 f5"/>
              <a:gd name="f19" fmla="*/ f14 f0 1"/>
              <a:gd name="f20" fmla="*/ f18 1 2347868"/>
              <a:gd name="f21" fmla="*/ f17 1 736535"/>
              <a:gd name="f22" fmla="*/ 0 f18 1"/>
              <a:gd name="f23" fmla="*/ 122758 f17 1"/>
              <a:gd name="f24" fmla="*/ 122758 f18 1"/>
              <a:gd name="f25" fmla="*/ 0 f17 1"/>
              <a:gd name="f26" fmla="*/ 2225110 f18 1"/>
              <a:gd name="f27" fmla="*/ 2347868 f18 1"/>
              <a:gd name="f28" fmla="*/ 613777 f17 1"/>
              <a:gd name="f29" fmla="*/ 736535 f17 1"/>
              <a:gd name="f30" fmla="*/ f19 1 f2"/>
              <a:gd name="f31" fmla="*/ f22 1 2347868"/>
              <a:gd name="f32" fmla="*/ f23 1 736535"/>
              <a:gd name="f33" fmla="*/ f24 1 2347868"/>
              <a:gd name="f34" fmla="*/ f25 1 736535"/>
              <a:gd name="f35" fmla="*/ f26 1 2347868"/>
              <a:gd name="f36" fmla="*/ f27 1 2347868"/>
              <a:gd name="f37" fmla="*/ f28 1 736535"/>
              <a:gd name="f38" fmla="*/ f29 1 73653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347868" h="73653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5427" tIns="45939" rIns="45939" bIns="45939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2</a:t>
            </a:r>
            <a:r>
              <a:rPr lang="fr-FR" sz="675" b="0" i="0" u="none" strike="noStrike" kern="0" cap="none" spc="0" baseline="3000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 semestre de la première année et toute la 2</a:t>
            </a:r>
            <a:r>
              <a:rPr lang="fr-FR" sz="675" b="0" i="0" u="none" strike="noStrike" kern="0" cap="none" spc="0" baseline="3000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 année ingénieur : études dans la spécialité choisie</a:t>
            </a:r>
          </a:p>
        </p:txBody>
      </p:sp>
      <p:sp>
        <p:nvSpPr>
          <p:cNvPr id="22" name="Forme libre 53"/>
          <p:cNvSpPr/>
          <p:nvPr/>
        </p:nvSpPr>
        <p:spPr>
          <a:xfrm>
            <a:off x="2335633" y="3221850"/>
            <a:ext cx="1421922" cy="70001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603534"/>
              <a:gd name="f7" fmla="val 1185574"/>
              <a:gd name="f8" fmla="val 197600"/>
              <a:gd name="f9" fmla="val 88469"/>
              <a:gd name="f10" fmla="val 2405934"/>
              <a:gd name="f11" fmla="val 2515065"/>
              <a:gd name="f12" fmla="val 987974"/>
              <a:gd name="f13" fmla="val 1097105"/>
              <a:gd name="f14" fmla="+- 0 0 -90"/>
              <a:gd name="f15" fmla="*/ f3 1 2603534"/>
              <a:gd name="f16" fmla="*/ f4 1 1185574"/>
              <a:gd name="f17" fmla="+- f7 0 f5"/>
              <a:gd name="f18" fmla="+- f6 0 f5"/>
              <a:gd name="f19" fmla="*/ f14 f0 1"/>
              <a:gd name="f20" fmla="*/ f18 1 2603534"/>
              <a:gd name="f21" fmla="*/ f17 1 1185574"/>
              <a:gd name="f22" fmla="*/ 0 f18 1"/>
              <a:gd name="f23" fmla="*/ 197600 f17 1"/>
              <a:gd name="f24" fmla="*/ 197600 f18 1"/>
              <a:gd name="f25" fmla="*/ 0 f17 1"/>
              <a:gd name="f26" fmla="*/ 2405934 f18 1"/>
              <a:gd name="f27" fmla="*/ 2603534 f18 1"/>
              <a:gd name="f28" fmla="*/ 987974 f17 1"/>
              <a:gd name="f29" fmla="*/ 1185574 f17 1"/>
              <a:gd name="f30" fmla="*/ f19 1 f2"/>
              <a:gd name="f31" fmla="*/ f22 1 2603534"/>
              <a:gd name="f32" fmla="*/ f23 1 1185574"/>
              <a:gd name="f33" fmla="*/ f24 1 2603534"/>
              <a:gd name="f34" fmla="*/ f25 1 1185574"/>
              <a:gd name="f35" fmla="*/ f26 1 2603534"/>
              <a:gd name="f36" fmla="*/ f27 1 2603534"/>
              <a:gd name="f37" fmla="*/ f28 1 1185574"/>
              <a:gd name="f38" fmla="*/ f29 1 118557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603534" h="118557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37762" tIns="58274" rIns="58274" bIns="58274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1</a:t>
            </a:r>
            <a:r>
              <a:rPr lang="fr-FR" sz="675" b="0" i="0" u="none" strike="noStrike" kern="0" cap="none" spc="0" baseline="30000">
                <a:solidFill>
                  <a:srgbClr val="000000"/>
                </a:solidFill>
                <a:uFillTx/>
                <a:latin typeface="Calibri"/>
              </a:rPr>
              <a:t>er</a:t>
            </a: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 semestre de la troisième année ingénieur: les étudiants de la spécialité Horticulture peuvent choisir entre ces deux options: - Production végétale  - Protection des plantes</a:t>
            </a:r>
          </a:p>
        </p:txBody>
      </p:sp>
      <p:grpSp>
        <p:nvGrpSpPr>
          <p:cNvPr id="23" name="Groupe 5"/>
          <p:cNvGrpSpPr/>
          <p:nvPr/>
        </p:nvGrpSpPr>
        <p:grpSpPr>
          <a:xfrm>
            <a:off x="2381033" y="2710943"/>
            <a:ext cx="1223100" cy="435909"/>
            <a:chOff x="2381033" y="2713756"/>
            <a:chExt cx="1210866" cy="433096"/>
          </a:xfrm>
        </p:grpSpPr>
        <p:sp>
          <p:nvSpPr>
            <p:cNvPr id="24" name="Rectangle à coins arrondis 6"/>
            <p:cNvSpPr/>
            <p:nvPr/>
          </p:nvSpPr>
          <p:spPr>
            <a:xfrm>
              <a:off x="2381033" y="2713756"/>
              <a:ext cx="1210866" cy="433096"/>
            </a:xfrm>
            <a:custGeom>
              <a:avLst>
                <a:gd name="f10" fmla="val 360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3600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171450" marR="0" lvl="0" indent="-171450" algn="l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Wingdings" pitchFamily="2"/>
                <a:buChar char="§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013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ZoneTexte 7"/>
            <p:cNvSpPr txBox="1"/>
            <p:nvPr/>
          </p:nvSpPr>
          <p:spPr>
            <a:xfrm>
              <a:off x="2407944" y="2734897"/>
              <a:ext cx="1157026" cy="390814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205200" tIns="25722" rIns="25722" bIns="25722" anchor="ctr" anchorCtr="0" compatLnSpc="1">
              <a:noAutofit/>
            </a:bodyPr>
            <a:lstStyle/>
            <a:p>
              <a:pPr marL="171450" marR="0" lvl="0" indent="-171450" algn="l" defTabSz="257175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Wingdings" pitchFamily="2"/>
                <a:buChar char="§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675" b="0" i="0" u="none" strike="noStrike" kern="0" cap="none" spc="0" baseline="0">
                  <a:solidFill>
                    <a:srgbClr val="000000"/>
                  </a:solidFill>
                  <a:uFillTx/>
                  <a:latin typeface="Calibri"/>
                </a:rPr>
                <a:t>Deuxième semestre de la troisième année ingénieur : Stage et Projet de Fin d’Etudes</a:t>
              </a:r>
            </a:p>
          </p:txBody>
        </p:sp>
      </p:grpSp>
      <p:sp>
        <p:nvSpPr>
          <p:cNvPr id="26" name="Rectangle à coins arrondis 9"/>
          <p:cNvSpPr/>
          <p:nvPr/>
        </p:nvSpPr>
        <p:spPr>
          <a:xfrm>
            <a:off x="2350172" y="2067331"/>
            <a:ext cx="1733419" cy="461780"/>
          </a:xfrm>
          <a:custGeom>
            <a:avLst>
              <a:gd name="f1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3600"/>
              <a:gd name="f11" fmla="abs f4"/>
              <a:gd name="f12" fmla="abs f5"/>
              <a:gd name="f13" fmla="abs f6"/>
              <a:gd name="f14" fmla="*/ f8 1 180"/>
              <a:gd name="f15" fmla="val f10"/>
              <a:gd name="f16" fmla="+- 0 0 f2"/>
              <a:gd name="f17" fmla="?: f11 f4 1"/>
              <a:gd name="f18" fmla="?: f12 f5 1"/>
              <a:gd name="f19" fmla="?: f13 f6 1"/>
              <a:gd name="f20" fmla="*/ f9 f14 1"/>
              <a:gd name="f21" fmla="+- f7 f15 0"/>
              <a:gd name="f22" fmla="*/ f17 1 21600"/>
              <a:gd name="f23" fmla="*/ f18 1 21600"/>
              <a:gd name="f24" fmla="*/ 21600 f17 1"/>
              <a:gd name="f25" fmla="*/ 21600 f18 1"/>
              <a:gd name="f26" fmla="+- 0 0 f20"/>
              <a:gd name="f27" fmla="+- f7 0 f21"/>
              <a:gd name="f28" fmla="+- f21 0 f7"/>
              <a:gd name="f29" fmla="min f23 f22"/>
              <a:gd name="f30" fmla="*/ f24 1 f19"/>
              <a:gd name="f31" fmla="*/ f25 1 f19"/>
              <a:gd name="f32" fmla="*/ f26 f1 1"/>
              <a:gd name="f33" fmla="abs f27"/>
              <a:gd name="f34" fmla="abs f28"/>
              <a:gd name="f35" fmla="?: f27 f16 f2"/>
              <a:gd name="f36" fmla="?: f27 f2 f16"/>
              <a:gd name="f37" fmla="?: f27 f3 f2"/>
              <a:gd name="f38" fmla="?: f27 f2 f3"/>
              <a:gd name="f39" fmla="?: f28 f16 f2"/>
              <a:gd name="f40" fmla="?: f28 f2 f16"/>
              <a:gd name="f41" fmla="?: f27 0 f1"/>
              <a:gd name="f42" fmla="?: f27 f1 0"/>
              <a:gd name="f43" fmla="val f30"/>
              <a:gd name="f44" fmla="val f31"/>
              <a:gd name="f45" fmla="*/ f32 1 f8"/>
              <a:gd name="f46" fmla="?: f27 f38 f37"/>
              <a:gd name="f47" fmla="?: f27 f37 f38"/>
              <a:gd name="f48" fmla="?: f28 f36 f35"/>
              <a:gd name="f49" fmla="*/ f21 f29 1"/>
              <a:gd name="f50" fmla="*/ f7 f29 1"/>
              <a:gd name="f51" fmla="*/ f33 f29 1"/>
              <a:gd name="f52" fmla="*/ f34 f29 1"/>
              <a:gd name="f53" fmla="+- f44 0 f15"/>
              <a:gd name="f54" fmla="+- f43 0 f15"/>
              <a:gd name="f55" fmla="+- f45 0 f2"/>
              <a:gd name="f56" fmla="?: f28 f47 f46"/>
              <a:gd name="f57" fmla="*/ f44 f29 1"/>
              <a:gd name="f58" fmla="*/ f43 f29 1"/>
              <a:gd name="f59" fmla="+- f55 f2 0"/>
              <a:gd name="f60" fmla="+- f44 0 f53"/>
              <a:gd name="f61" fmla="+- f43 0 f54"/>
              <a:gd name="f62" fmla="+- f53 0 f44"/>
              <a:gd name="f63" fmla="+- f54 0 f43"/>
              <a:gd name="f64" fmla="*/ f53 f29 1"/>
              <a:gd name="f65" fmla="*/ f54 f29 1"/>
              <a:gd name="f66" fmla="*/ f59 f8 1"/>
              <a:gd name="f67" fmla="abs f60"/>
              <a:gd name="f68" fmla="?: f60 0 f1"/>
              <a:gd name="f69" fmla="?: f60 f1 0"/>
              <a:gd name="f70" fmla="?: f60 f39 f40"/>
              <a:gd name="f71" fmla="abs f61"/>
              <a:gd name="f72" fmla="abs f62"/>
              <a:gd name="f73" fmla="?: f61 f16 f2"/>
              <a:gd name="f74" fmla="?: f61 f2 f16"/>
              <a:gd name="f75" fmla="?: f61 f3 f2"/>
              <a:gd name="f76" fmla="?: f61 f2 f3"/>
              <a:gd name="f77" fmla="abs f63"/>
              <a:gd name="f78" fmla="?: f63 f16 f2"/>
              <a:gd name="f79" fmla="?: f63 f2 f16"/>
              <a:gd name="f80" fmla="?: f63 f42 f41"/>
              <a:gd name="f81" fmla="?: f63 f41 f42"/>
              <a:gd name="f82" fmla="*/ f66 1 f1"/>
              <a:gd name="f83" fmla="?: f28 f69 f68"/>
              <a:gd name="f84" fmla="?: f28 f68 f69"/>
              <a:gd name="f85" fmla="?: f61 f76 f75"/>
              <a:gd name="f86" fmla="?: f61 f75 f76"/>
              <a:gd name="f87" fmla="?: f62 f74 f73"/>
              <a:gd name="f88" fmla="?: f27 f80 f81"/>
              <a:gd name="f89" fmla="?: f27 f78 f79"/>
              <a:gd name="f90" fmla="*/ f67 f29 1"/>
              <a:gd name="f91" fmla="*/ f71 f29 1"/>
              <a:gd name="f92" fmla="*/ f72 f29 1"/>
              <a:gd name="f93" fmla="*/ f77 f29 1"/>
              <a:gd name="f94" fmla="+- 0 0 f82"/>
              <a:gd name="f95" fmla="?: f60 f83 f84"/>
              <a:gd name="f96" fmla="?: f62 f86 f85"/>
              <a:gd name="f97" fmla="+- 0 0 f94"/>
              <a:gd name="f98" fmla="*/ f97 f1 1"/>
              <a:gd name="f99" fmla="*/ f98 1 f8"/>
              <a:gd name="f100" fmla="+- f99 0 f2"/>
              <a:gd name="f101" fmla="cos 1 f100"/>
              <a:gd name="f102" fmla="+- 0 0 f101"/>
              <a:gd name="f103" fmla="+- 0 0 f102"/>
              <a:gd name="f104" fmla="val f103"/>
              <a:gd name="f105" fmla="+- 0 0 f104"/>
              <a:gd name="f106" fmla="*/ f15 f105 1"/>
              <a:gd name="f107" fmla="*/ f106 3163 1"/>
              <a:gd name="f108" fmla="*/ f107 1 7636"/>
              <a:gd name="f109" fmla="+- f7 f108 0"/>
              <a:gd name="f110" fmla="+- f43 0 f108"/>
              <a:gd name="f111" fmla="+- f44 0 f108"/>
              <a:gd name="f112" fmla="*/ f109 f29 1"/>
              <a:gd name="f113" fmla="*/ f110 f29 1"/>
              <a:gd name="f114" fmla="*/ f111 f2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2" t="f112" r="f113" b="f114"/>
            <a:pathLst>
              <a:path>
                <a:moveTo>
                  <a:pt x="f49" y="f50"/>
                </a:moveTo>
                <a:arcTo wR="f51" hR="f52" stAng="f56" swAng="f48"/>
                <a:lnTo>
                  <a:pt x="f50" y="f64"/>
                </a:lnTo>
                <a:arcTo wR="f52" hR="f90" stAng="f95" swAng="f70"/>
                <a:lnTo>
                  <a:pt x="f65" y="f57"/>
                </a:lnTo>
                <a:arcTo wR="f91" hR="f92" stAng="f96" swAng="f87"/>
                <a:lnTo>
                  <a:pt x="f58" y="f49"/>
                </a:lnTo>
                <a:arcTo wR="f93" hR="f51" stAng="f88" swAng="f89"/>
                <a:close/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all" spc="0" baseline="0">
                <a:solidFill>
                  <a:srgbClr val="548235"/>
                </a:solidFill>
                <a:uFillTx/>
                <a:latin typeface="Calibri"/>
              </a:rPr>
              <a:t>Diplôme National d’Ingénieur Agronome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0" i="0" u="none" strike="noStrike" kern="1200" cap="all" spc="0" baseline="0">
              <a:solidFill>
                <a:srgbClr val="548235"/>
              </a:solidFill>
              <a:uFillTx/>
              <a:latin typeface="Calibri"/>
            </a:endParaRPr>
          </a:p>
        </p:txBody>
      </p:sp>
      <p:sp>
        <p:nvSpPr>
          <p:cNvPr id="27" name="Forme libre 60"/>
          <p:cNvSpPr/>
          <p:nvPr/>
        </p:nvSpPr>
        <p:spPr>
          <a:xfrm>
            <a:off x="4637351" y="5691343"/>
            <a:ext cx="1730095" cy="90277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797155"/>
              <a:gd name="f7" fmla="val 2083975"/>
              <a:gd name="f8" fmla="val 299532"/>
              <a:gd name="f9" fmla="val 134105"/>
              <a:gd name="f10" fmla="val 1497623"/>
              <a:gd name="f11" fmla="val 1663050"/>
              <a:gd name="f12" fmla="val 1784443"/>
              <a:gd name="f13" fmla="val 1949870"/>
              <a:gd name="f14" fmla="+- 0 0 -90"/>
              <a:gd name="f15" fmla="*/ f3 1 1797155"/>
              <a:gd name="f16" fmla="*/ f4 1 2083975"/>
              <a:gd name="f17" fmla="+- f7 0 f5"/>
              <a:gd name="f18" fmla="+- f6 0 f5"/>
              <a:gd name="f19" fmla="*/ f14 f0 1"/>
              <a:gd name="f20" fmla="*/ f18 1 1797155"/>
              <a:gd name="f21" fmla="*/ f17 1 2083975"/>
              <a:gd name="f22" fmla="*/ 0 f18 1"/>
              <a:gd name="f23" fmla="*/ 299532 f17 1"/>
              <a:gd name="f24" fmla="*/ 299532 f18 1"/>
              <a:gd name="f25" fmla="*/ 0 f17 1"/>
              <a:gd name="f26" fmla="*/ 1497623 f18 1"/>
              <a:gd name="f27" fmla="*/ 1797155 f18 1"/>
              <a:gd name="f28" fmla="*/ 1784443 f17 1"/>
              <a:gd name="f29" fmla="*/ 2083975 f17 1"/>
              <a:gd name="f30" fmla="*/ f19 1 f2"/>
              <a:gd name="f31" fmla="*/ f22 1 1797155"/>
              <a:gd name="f32" fmla="*/ f23 1 2083975"/>
              <a:gd name="f33" fmla="*/ f24 1 1797155"/>
              <a:gd name="f34" fmla="*/ f25 1 2083975"/>
              <a:gd name="f35" fmla="*/ f26 1 1797155"/>
              <a:gd name="f36" fmla="*/ f27 1 1797155"/>
              <a:gd name="f37" fmla="*/ f28 1 2083975"/>
              <a:gd name="f38" fmla="*/ f29 1 208397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797155" h="208397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54550" tIns="75063" rIns="75063" bIns="75063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Demandes déposées par les étudiants éligibles pour suivre un Mastère professionnel pour l’année universitaire actuelle 2023-2024 dans l’une des spécialité suivantes: </a:t>
            </a:r>
          </a:p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-</a:t>
            </a:r>
            <a:r>
              <a:rPr lang="fr-FR" sz="675" b="0" i="0" u="sng" strike="noStrike" kern="0" cap="none" spc="0" baseline="0" dirty="0">
                <a:solidFill>
                  <a:srgbClr val="4472C4"/>
                </a:solidFill>
                <a:uFillTx/>
                <a:latin typeface="Calibri"/>
              </a:rPr>
              <a:t>MPIH</a:t>
            </a:r>
          </a:p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sng" strike="noStrike" kern="0" cap="none" spc="0" baseline="0" dirty="0">
                <a:solidFill>
                  <a:srgbClr val="4472C4"/>
                </a:solidFill>
                <a:uFillTx/>
                <a:latin typeface="Calibri"/>
              </a:rPr>
              <a:t>-MPAPE</a:t>
            </a:r>
          </a:p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sng" strike="noStrike" kern="0" cap="none" spc="0" baseline="0" dirty="0">
                <a:solidFill>
                  <a:srgbClr val="4472C4"/>
                </a:solidFill>
                <a:uFillTx/>
                <a:latin typeface="Calibri"/>
              </a:rPr>
              <a:t>-MGCEMAD</a:t>
            </a:r>
          </a:p>
        </p:txBody>
      </p:sp>
      <p:sp>
        <p:nvSpPr>
          <p:cNvPr id="28" name="Forme libre 61"/>
          <p:cNvSpPr/>
          <p:nvPr/>
        </p:nvSpPr>
        <p:spPr>
          <a:xfrm>
            <a:off x="4698771" y="5055700"/>
            <a:ext cx="944873" cy="50704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723509"/>
              <a:gd name="f7" fmla="val 936575"/>
              <a:gd name="f8" fmla="val 156099"/>
              <a:gd name="f9" fmla="val 69888"/>
              <a:gd name="f10" fmla="val 1567410"/>
              <a:gd name="f11" fmla="val 1653621"/>
              <a:gd name="f12" fmla="val 780476"/>
              <a:gd name="f13" fmla="val 866687"/>
              <a:gd name="f14" fmla="+- 0 0 -90"/>
              <a:gd name="f15" fmla="*/ f3 1 1723509"/>
              <a:gd name="f16" fmla="*/ f4 1 936575"/>
              <a:gd name="f17" fmla="+- f7 0 f5"/>
              <a:gd name="f18" fmla="+- f6 0 f5"/>
              <a:gd name="f19" fmla="*/ f14 f0 1"/>
              <a:gd name="f20" fmla="*/ f18 1 1723509"/>
              <a:gd name="f21" fmla="*/ f17 1 936575"/>
              <a:gd name="f22" fmla="*/ 0 f18 1"/>
              <a:gd name="f23" fmla="*/ 156099 f17 1"/>
              <a:gd name="f24" fmla="*/ 156099 f18 1"/>
              <a:gd name="f25" fmla="*/ 0 f17 1"/>
              <a:gd name="f26" fmla="*/ 1567410 f18 1"/>
              <a:gd name="f27" fmla="*/ 1723509 f18 1"/>
              <a:gd name="f28" fmla="*/ 780476 f17 1"/>
              <a:gd name="f29" fmla="*/ 936575 f17 1"/>
              <a:gd name="f30" fmla="*/ f19 1 f2"/>
              <a:gd name="f31" fmla="*/ f22 1 1723509"/>
              <a:gd name="f32" fmla="*/ f23 1 936575"/>
              <a:gd name="f33" fmla="*/ f24 1 1723509"/>
              <a:gd name="f34" fmla="*/ f25 1 936575"/>
              <a:gd name="f35" fmla="*/ f26 1 1723509"/>
              <a:gd name="f36" fmla="*/ f27 1 1723509"/>
              <a:gd name="f37" fmla="*/ f28 1 936575"/>
              <a:gd name="f38" fmla="*/ f29 1 93657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723509" h="93657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30922" tIns="51435" rIns="51435" bIns="51435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Etudiants dont les demandes ont été acceptées par les comités pédagogiques</a:t>
            </a:r>
          </a:p>
        </p:txBody>
      </p:sp>
      <p:sp>
        <p:nvSpPr>
          <p:cNvPr id="29" name="Forme libre 62"/>
          <p:cNvSpPr/>
          <p:nvPr/>
        </p:nvSpPr>
        <p:spPr>
          <a:xfrm>
            <a:off x="4743294" y="4557532"/>
            <a:ext cx="1023973" cy="29362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867802"/>
              <a:gd name="f7" fmla="val 542354"/>
              <a:gd name="f8" fmla="val 90394"/>
              <a:gd name="f9" fmla="val 40471"/>
              <a:gd name="f10" fmla="val 1777408"/>
              <a:gd name="f11" fmla="val 1827331"/>
              <a:gd name="f12" fmla="val 451960"/>
              <a:gd name="f13" fmla="val 501883"/>
              <a:gd name="f14" fmla="+- 0 0 -90"/>
              <a:gd name="f15" fmla="*/ f3 1 1867802"/>
              <a:gd name="f16" fmla="*/ f4 1 542354"/>
              <a:gd name="f17" fmla="+- f7 0 f5"/>
              <a:gd name="f18" fmla="+- f6 0 f5"/>
              <a:gd name="f19" fmla="*/ f14 f0 1"/>
              <a:gd name="f20" fmla="*/ f18 1 1867802"/>
              <a:gd name="f21" fmla="*/ f17 1 542354"/>
              <a:gd name="f22" fmla="*/ 0 f18 1"/>
              <a:gd name="f23" fmla="*/ 90394 f17 1"/>
              <a:gd name="f24" fmla="*/ 90394 f18 1"/>
              <a:gd name="f25" fmla="*/ 0 f17 1"/>
              <a:gd name="f26" fmla="*/ 1777408 f18 1"/>
              <a:gd name="f27" fmla="*/ 1867802 f18 1"/>
              <a:gd name="f28" fmla="*/ 451960 f17 1"/>
              <a:gd name="f29" fmla="*/ 542354 f17 1"/>
              <a:gd name="f30" fmla="*/ f19 1 f2"/>
              <a:gd name="f31" fmla="*/ f22 1 1867802"/>
              <a:gd name="f32" fmla="*/ f23 1 542354"/>
              <a:gd name="f33" fmla="*/ f24 1 1867802"/>
              <a:gd name="f34" fmla="*/ f25 1 542354"/>
              <a:gd name="f35" fmla="*/ f26 1 1867802"/>
              <a:gd name="f36" fmla="*/ f27 1 1867802"/>
              <a:gd name="f37" fmla="*/ f28 1 542354"/>
              <a:gd name="f38" fmla="*/ f29 1 54235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867802" h="54235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0105" tIns="40608" rIns="40608" bIns="40608" anchor="ctr" anchorCtr="0" compatLnSpc="1">
            <a:noAutofit/>
          </a:bodyPr>
          <a:lstStyle/>
          <a:p>
            <a:pPr marL="171450" lvl="0" indent="-171450" defTabSz="300032">
              <a:lnSpc>
                <a:spcPct val="90000"/>
              </a:lnSpc>
              <a:spcAft>
                <a:spcPts val="280"/>
              </a:spcAft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Ouverture des inscriptions </a:t>
            </a:r>
            <a:r>
              <a:rPr lang="fr-FR" sz="675" kern="0" dirty="0" smtClean="0">
                <a:solidFill>
                  <a:srgbClr val="000000"/>
                </a:solidFill>
              </a:rPr>
              <a:t>via le site de l’</a:t>
            </a:r>
            <a:r>
              <a:rPr lang="fr-FR" sz="675" kern="0" dirty="0" err="1" smtClean="0">
                <a:solidFill>
                  <a:srgbClr val="000000"/>
                </a:solidFill>
              </a:rPr>
              <a:t>isa</a:t>
            </a:r>
            <a:endParaRPr lang="fr-FR" sz="675" b="0" i="0" u="none" strike="noStrike" kern="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0" name="Forme libre 63"/>
          <p:cNvSpPr/>
          <p:nvPr/>
        </p:nvSpPr>
        <p:spPr>
          <a:xfrm>
            <a:off x="4769729" y="4008995"/>
            <a:ext cx="997280" cy="37103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819095"/>
              <a:gd name="f7" fmla="val 685354"/>
              <a:gd name="f8" fmla="val 114228"/>
              <a:gd name="f9" fmla="val 51142"/>
              <a:gd name="f10" fmla="val 1704867"/>
              <a:gd name="f11" fmla="val 1767953"/>
              <a:gd name="f12" fmla="val 571126"/>
              <a:gd name="f13" fmla="val 634212"/>
              <a:gd name="f14" fmla="+- 0 0 -90"/>
              <a:gd name="f15" fmla="*/ f3 1 1819095"/>
              <a:gd name="f16" fmla="*/ f4 1 685354"/>
              <a:gd name="f17" fmla="+- f7 0 f5"/>
              <a:gd name="f18" fmla="+- f6 0 f5"/>
              <a:gd name="f19" fmla="*/ f14 f0 1"/>
              <a:gd name="f20" fmla="*/ f18 1 1819095"/>
              <a:gd name="f21" fmla="*/ f17 1 685354"/>
              <a:gd name="f22" fmla="*/ 0 f18 1"/>
              <a:gd name="f23" fmla="*/ 114228 f17 1"/>
              <a:gd name="f24" fmla="*/ 114228 f18 1"/>
              <a:gd name="f25" fmla="*/ 0 f17 1"/>
              <a:gd name="f26" fmla="*/ 1704867 f18 1"/>
              <a:gd name="f27" fmla="*/ 1819095 f18 1"/>
              <a:gd name="f28" fmla="*/ 571126 f17 1"/>
              <a:gd name="f29" fmla="*/ 685354 f17 1"/>
              <a:gd name="f30" fmla="*/ f19 1 f2"/>
              <a:gd name="f31" fmla="*/ f22 1 1819095"/>
              <a:gd name="f32" fmla="*/ f23 1 685354"/>
              <a:gd name="f33" fmla="*/ f24 1 1819095"/>
              <a:gd name="f34" fmla="*/ f25 1 685354"/>
              <a:gd name="f35" fmla="*/ f26 1 1819095"/>
              <a:gd name="f36" fmla="*/ f27 1 1819095"/>
              <a:gd name="f37" fmla="*/ f28 1 685354"/>
              <a:gd name="f38" fmla="*/ f29 1 68535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819095" h="68535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4028" tIns="44540" rIns="44540" bIns="44540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Inscription en présentiel à l’ISA CM</a:t>
            </a:r>
          </a:p>
        </p:txBody>
      </p:sp>
      <p:sp>
        <p:nvSpPr>
          <p:cNvPr id="31" name="Forme libre 64"/>
          <p:cNvSpPr/>
          <p:nvPr/>
        </p:nvSpPr>
        <p:spPr>
          <a:xfrm>
            <a:off x="4769729" y="3338403"/>
            <a:ext cx="1241748" cy="43743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265036"/>
              <a:gd name="f7" fmla="val 807987"/>
              <a:gd name="f8" fmla="val 134667"/>
              <a:gd name="f9" fmla="val 60292"/>
              <a:gd name="f10" fmla="val 2130369"/>
              <a:gd name="f11" fmla="val 2204744"/>
              <a:gd name="f12" fmla="val 673320"/>
              <a:gd name="f13" fmla="val 747695"/>
              <a:gd name="f14" fmla="+- 0 0 -90"/>
              <a:gd name="f15" fmla="*/ f3 1 2265036"/>
              <a:gd name="f16" fmla="*/ f4 1 807987"/>
              <a:gd name="f17" fmla="+- f7 0 f5"/>
              <a:gd name="f18" fmla="+- f6 0 f5"/>
              <a:gd name="f19" fmla="*/ f14 f0 1"/>
              <a:gd name="f20" fmla="*/ f18 1 2265036"/>
              <a:gd name="f21" fmla="*/ f17 1 807987"/>
              <a:gd name="f22" fmla="*/ 0 f18 1"/>
              <a:gd name="f23" fmla="*/ 134667 f17 1"/>
              <a:gd name="f24" fmla="*/ 134667 f18 1"/>
              <a:gd name="f25" fmla="*/ 0 f17 1"/>
              <a:gd name="f26" fmla="*/ 2130369 f18 1"/>
              <a:gd name="f27" fmla="*/ 2265036 f18 1"/>
              <a:gd name="f28" fmla="*/ 673320 f17 1"/>
              <a:gd name="f29" fmla="*/ 807987 f17 1"/>
              <a:gd name="f30" fmla="*/ f19 1 f2"/>
              <a:gd name="f31" fmla="*/ f22 1 2265036"/>
              <a:gd name="f32" fmla="*/ f23 1 807987"/>
              <a:gd name="f33" fmla="*/ f24 1 2265036"/>
              <a:gd name="f34" fmla="*/ f25 1 807987"/>
              <a:gd name="f35" fmla="*/ f26 1 2265036"/>
              <a:gd name="f36" fmla="*/ f27 1 2265036"/>
              <a:gd name="f37" fmla="*/ f28 1 807987"/>
              <a:gd name="f38" fmla="*/ f29 1 807987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265036" h="807987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7392" tIns="47905" rIns="47905" bIns="47905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Semestre 1, 2 et 3</a:t>
            </a:r>
          </a:p>
        </p:txBody>
      </p:sp>
      <p:sp>
        <p:nvSpPr>
          <p:cNvPr id="32" name="Forme libre 65"/>
          <p:cNvSpPr/>
          <p:nvPr/>
        </p:nvSpPr>
        <p:spPr>
          <a:xfrm>
            <a:off x="4769728" y="2799614"/>
            <a:ext cx="1110693" cy="35489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025985"/>
              <a:gd name="f7" fmla="val 655524"/>
              <a:gd name="f8" fmla="val 109256"/>
              <a:gd name="f9" fmla="val 48916"/>
              <a:gd name="f10" fmla="val 1916729"/>
              <a:gd name="f11" fmla="val 1977069"/>
              <a:gd name="f12" fmla="val 546268"/>
              <a:gd name="f13" fmla="val 606608"/>
              <a:gd name="f14" fmla="+- 0 0 -90"/>
              <a:gd name="f15" fmla="*/ f3 1 2025985"/>
              <a:gd name="f16" fmla="*/ f4 1 655524"/>
              <a:gd name="f17" fmla="+- f7 0 f5"/>
              <a:gd name="f18" fmla="+- f6 0 f5"/>
              <a:gd name="f19" fmla="*/ f14 f0 1"/>
              <a:gd name="f20" fmla="*/ f18 1 2025985"/>
              <a:gd name="f21" fmla="*/ f17 1 655524"/>
              <a:gd name="f22" fmla="*/ 0 f18 1"/>
              <a:gd name="f23" fmla="*/ 109256 f17 1"/>
              <a:gd name="f24" fmla="*/ 109256 f18 1"/>
              <a:gd name="f25" fmla="*/ 0 f17 1"/>
              <a:gd name="f26" fmla="*/ 1916729 f18 1"/>
              <a:gd name="f27" fmla="*/ 2025985 f18 1"/>
              <a:gd name="f28" fmla="*/ 546268 f17 1"/>
              <a:gd name="f29" fmla="*/ 655524 f17 1"/>
              <a:gd name="f30" fmla="*/ f19 1 f2"/>
              <a:gd name="f31" fmla="*/ f22 1 2025985"/>
              <a:gd name="f32" fmla="*/ f23 1 655524"/>
              <a:gd name="f33" fmla="*/ f24 1 2025985"/>
              <a:gd name="f34" fmla="*/ f25 1 655524"/>
              <a:gd name="f35" fmla="*/ f26 1 2025985"/>
              <a:gd name="f36" fmla="*/ f27 1 2025985"/>
              <a:gd name="f37" fmla="*/ f28 1 655524"/>
              <a:gd name="f38" fmla="*/ f29 1 65552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025985" h="65552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3205" tIns="43717" rIns="43717" bIns="43717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Semestre 4: Stage et Mémoire de Mastère professionnel</a:t>
            </a:r>
          </a:p>
        </p:txBody>
      </p:sp>
      <p:sp>
        <p:nvSpPr>
          <p:cNvPr id="33" name="Forme libre 66"/>
          <p:cNvSpPr/>
          <p:nvPr/>
        </p:nvSpPr>
        <p:spPr>
          <a:xfrm>
            <a:off x="4619291" y="1967362"/>
            <a:ext cx="1989683" cy="58618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349178"/>
              <a:gd name="f7" fmla="val 806166"/>
              <a:gd name="f8" fmla="val 134364"/>
              <a:gd name="f9" fmla="val 60157"/>
              <a:gd name="f10" fmla="val 2214814"/>
              <a:gd name="f11" fmla="val 2289021"/>
              <a:gd name="f12" fmla="val 671802"/>
              <a:gd name="f13" fmla="val 746009"/>
              <a:gd name="f14" fmla="+- 0 0 -90"/>
              <a:gd name="f15" fmla="*/ f3 1 2349178"/>
              <a:gd name="f16" fmla="*/ f4 1 806166"/>
              <a:gd name="f17" fmla="+- f7 0 f5"/>
              <a:gd name="f18" fmla="+- f6 0 f5"/>
              <a:gd name="f19" fmla="*/ f14 f0 1"/>
              <a:gd name="f20" fmla="*/ f18 1 2349178"/>
              <a:gd name="f21" fmla="*/ f17 1 806166"/>
              <a:gd name="f22" fmla="*/ 0 f18 1"/>
              <a:gd name="f23" fmla="*/ 134364 f17 1"/>
              <a:gd name="f24" fmla="*/ 134364 f18 1"/>
              <a:gd name="f25" fmla="*/ 0 f17 1"/>
              <a:gd name="f26" fmla="*/ 2214814 f18 1"/>
              <a:gd name="f27" fmla="*/ 2349178 f18 1"/>
              <a:gd name="f28" fmla="*/ 671802 f17 1"/>
              <a:gd name="f29" fmla="*/ 806166 f17 1"/>
              <a:gd name="f30" fmla="*/ f19 1 f2"/>
              <a:gd name="f31" fmla="*/ f22 1 2349178"/>
              <a:gd name="f32" fmla="*/ f23 1 806166"/>
              <a:gd name="f33" fmla="*/ f24 1 2349178"/>
              <a:gd name="f34" fmla="*/ f25 1 806166"/>
              <a:gd name="f35" fmla="*/ f26 1 2349178"/>
              <a:gd name="f36" fmla="*/ f27 1 2349178"/>
              <a:gd name="f37" fmla="*/ f28 1 806166"/>
              <a:gd name="f38" fmla="*/ f29 1 806166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349178" h="806166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227338" tIns="52139" rIns="52139" bIns="52139" anchor="ctr" anchorCtr="1" compatLnSpc="1">
            <a:noAutofit/>
          </a:bodyPr>
          <a:lstStyle/>
          <a:p>
            <a:pPr marL="0" marR="0" lvl="0" indent="0" algn="ctr" defTabSz="350041" rtl="0" fontAlgn="auto" hangingPunct="1">
              <a:lnSpc>
                <a:spcPct val="90000"/>
              </a:lnSpc>
              <a:spcBef>
                <a:spcPts val="0"/>
              </a:spcBef>
              <a:spcAft>
                <a:spcPts val="34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all" spc="0" baseline="0">
                <a:solidFill>
                  <a:srgbClr val="548235"/>
                </a:solidFill>
                <a:uFillTx/>
                <a:latin typeface="Calibri"/>
              </a:rPr>
              <a:t>Diplôme de Mastère professionnel dans la spécialité choisie</a:t>
            </a:r>
          </a:p>
        </p:txBody>
      </p:sp>
      <p:sp>
        <p:nvSpPr>
          <p:cNvPr id="34" name="Forme libre 67"/>
          <p:cNvSpPr/>
          <p:nvPr/>
        </p:nvSpPr>
        <p:spPr>
          <a:xfrm>
            <a:off x="7226895" y="5531677"/>
            <a:ext cx="1254827" cy="117505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797155"/>
              <a:gd name="f7" fmla="val 2083975"/>
              <a:gd name="f8" fmla="val 299532"/>
              <a:gd name="f9" fmla="val 134105"/>
              <a:gd name="f10" fmla="val 1497623"/>
              <a:gd name="f11" fmla="val 1663050"/>
              <a:gd name="f12" fmla="val 1784443"/>
              <a:gd name="f13" fmla="val 1949870"/>
              <a:gd name="f14" fmla="+- 0 0 -90"/>
              <a:gd name="f15" fmla="*/ f3 1 1797155"/>
              <a:gd name="f16" fmla="*/ f4 1 2083975"/>
              <a:gd name="f17" fmla="+- f7 0 f5"/>
              <a:gd name="f18" fmla="+- f6 0 f5"/>
              <a:gd name="f19" fmla="*/ f14 f0 1"/>
              <a:gd name="f20" fmla="*/ f18 1 1797155"/>
              <a:gd name="f21" fmla="*/ f17 1 2083975"/>
              <a:gd name="f22" fmla="*/ 0 f18 1"/>
              <a:gd name="f23" fmla="*/ 299532 f17 1"/>
              <a:gd name="f24" fmla="*/ 299532 f18 1"/>
              <a:gd name="f25" fmla="*/ 0 f17 1"/>
              <a:gd name="f26" fmla="*/ 1497623 f18 1"/>
              <a:gd name="f27" fmla="*/ 1797155 f18 1"/>
              <a:gd name="f28" fmla="*/ 1784443 f17 1"/>
              <a:gd name="f29" fmla="*/ 2083975 f17 1"/>
              <a:gd name="f30" fmla="*/ f19 1 f2"/>
              <a:gd name="f31" fmla="*/ f22 1 1797155"/>
              <a:gd name="f32" fmla="*/ f23 1 2083975"/>
              <a:gd name="f33" fmla="*/ f24 1 1797155"/>
              <a:gd name="f34" fmla="*/ f25 1 2083975"/>
              <a:gd name="f35" fmla="*/ f26 1 1797155"/>
              <a:gd name="f36" fmla="*/ f27 1 1797155"/>
              <a:gd name="f37" fmla="*/ f28 1 2083975"/>
              <a:gd name="f38" fmla="*/ f29 1 208397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797155" h="208397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54550" tIns="75063" rIns="75063" bIns="75063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Demandes déposées par les étudiants éligibles pour suivre un Mastère de recherche dans l’une des spécialités suivantes: </a:t>
            </a:r>
          </a:p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-</a:t>
            </a:r>
            <a:r>
              <a:rPr lang="fr-FR" sz="675" b="0" i="0" u="sng" strike="noStrike" kern="0" cap="none" spc="0" baseline="0">
                <a:solidFill>
                  <a:srgbClr val="4472C4"/>
                </a:solidFill>
                <a:uFillTx/>
                <a:latin typeface="Calibri"/>
              </a:rPr>
              <a:t>PAQPE</a:t>
            </a:r>
          </a:p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sng" strike="noStrike" kern="0" cap="none" spc="0" baseline="0">
                <a:solidFill>
                  <a:srgbClr val="4472C4"/>
                </a:solidFill>
                <a:uFillTx/>
                <a:latin typeface="Calibri"/>
              </a:rPr>
              <a:t>-SHD</a:t>
            </a:r>
          </a:p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sng" strike="noStrike" kern="0" cap="none" spc="0" baseline="0">
                <a:solidFill>
                  <a:srgbClr val="4472C4"/>
                </a:solidFill>
                <a:uFillTx/>
                <a:latin typeface="Calibri"/>
              </a:rPr>
              <a:t>-PPE</a:t>
            </a:r>
          </a:p>
        </p:txBody>
      </p:sp>
      <p:sp>
        <p:nvSpPr>
          <p:cNvPr id="35" name="Forme libre 68"/>
          <p:cNvSpPr/>
          <p:nvPr/>
        </p:nvSpPr>
        <p:spPr>
          <a:xfrm>
            <a:off x="7226895" y="4938772"/>
            <a:ext cx="979269" cy="53024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723509"/>
              <a:gd name="f7" fmla="val 936575"/>
              <a:gd name="f8" fmla="val 156099"/>
              <a:gd name="f9" fmla="val 69888"/>
              <a:gd name="f10" fmla="val 1567410"/>
              <a:gd name="f11" fmla="val 1653621"/>
              <a:gd name="f12" fmla="val 780476"/>
              <a:gd name="f13" fmla="val 866687"/>
              <a:gd name="f14" fmla="+- 0 0 -90"/>
              <a:gd name="f15" fmla="*/ f3 1 1723509"/>
              <a:gd name="f16" fmla="*/ f4 1 936575"/>
              <a:gd name="f17" fmla="+- f7 0 f5"/>
              <a:gd name="f18" fmla="+- f6 0 f5"/>
              <a:gd name="f19" fmla="*/ f14 f0 1"/>
              <a:gd name="f20" fmla="*/ f18 1 1723509"/>
              <a:gd name="f21" fmla="*/ f17 1 936575"/>
              <a:gd name="f22" fmla="*/ 0 f18 1"/>
              <a:gd name="f23" fmla="*/ 156099 f17 1"/>
              <a:gd name="f24" fmla="*/ 156099 f18 1"/>
              <a:gd name="f25" fmla="*/ 0 f17 1"/>
              <a:gd name="f26" fmla="*/ 1567410 f18 1"/>
              <a:gd name="f27" fmla="*/ 1723509 f18 1"/>
              <a:gd name="f28" fmla="*/ 780476 f17 1"/>
              <a:gd name="f29" fmla="*/ 936575 f17 1"/>
              <a:gd name="f30" fmla="*/ f19 1 f2"/>
              <a:gd name="f31" fmla="*/ f22 1 1723509"/>
              <a:gd name="f32" fmla="*/ f23 1 936575"/>
              <a:gd name="f33" fmla="*/ f24 1 1723509"/>
              <a:gd name="f34" fmla="*/ f25 1 936575"/>
              <a:gd name="f35" fmla="*/ f26 1 1723509"/>
              <a:gd name="f36" fmla="*/ f27 1 1723509"/>
              <a:gd name="f37" fmla="*/ f28 1 936575"/>
              <a:gd name="f38" fmla="*/ f29 1 93657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723509" h="93657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30922" tIns="51435" rIns="51435" bIns="51435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Etudiants dont les demandes ont été acceptées par les comités pédagogiques</a:t>
            </a:r>
          </a:p>
        </p:txBody>
      </p:sp>
      <p:sp>
        <p:nvSpPr>
          <p:cNvPr id="36" name="Forme libre 69"/>
          <p:cNvSpPr/>
          <p:nvPr/>
        </p:nvSpPr>
        <p:spPr>
          <a:xfrm>
            <a:off x="7274480" y="4518583"/>
            <a:ext cx="1061251" cy="30706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867802"/>
              <a:gd name="f7" fmla="val 542354"/>
              <a:gd name="f8" fmla="val 90394"/>
              <a:gd name="f9" fmla="val 40471"/>
              <a:gd name="f10" fmla="val 1777408"/>
              <a:gd name="f11" fmla="val 1827331"/>
              <a:gd name="f12" fmla="val 451960"/>
              <a:gd name="f13" fmla="val 501883"/>
              <a:gd name="f14" fmla="+- 0 0 -90"/>
              <a:gd name="f15" fmla="*/ f3 1 1867802"/>
              <a:gd name="f16" fmla="*/ f4 1 542354"/>
              <a:gd name="f17" fmla="+- f7 0 f5"/>
              <a:gd name="f18" fmla="+- f6 0 f5"/>
              <a:gd name="f19" fmla="*/ f14 f0 1"/>
              <a:gd name="f20" fmla="*/ f18 1 1867802"/>
              <a:gd name="f21" fmla="*/ f17 1 542354"/>
              <a:gd name="f22" fmla="*/ 0 f18 1"/>
              <a:gd name="f23" fmla="*/ 90394 f17 1"/>
              <a:gd name="f24" fmla="*/ 90394 f18 1"/>
              <a:gd name="f25" fmla="*/ 0 f17 1"/>
              <a:gd name="f26" fmla="*/ 1777408 f18 1"/>
              <a:gd name="f27" fmla="*/ 1867802 f18 1"/>
              <a:gd name="f28" fmla="*/ 451960 f17 1"/>
              <a:gd name="f29" fmla="*/ 542354 f17 1"/>
              <a:gd name="f30" fmla="*/ f19 1 f2"/>
              <a:gd name="f31" fmla="*/ f22 1 1867802"/>
              <a:gd name="f32" fmla="*/ f23 1 542354"/>
              <a:gd name="f33" fmla="*/ f24 1 1867802"/>
              <a:gd name="f34" fmla="*/ f25 1 542354"/>
              <a:gd name="f35" fmla="*/ f26 1 1867802"/>
              <a:gd name="f36" fmla="*/ f27 1 1867802"/>
              <a:gd name="f37" fmla="*/ f28 1 542354"/>
              <a:gd name="f38" fmla="*/ f29 1 54235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867802" h="54235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0105" tIns="40608" rIns="40608" bIns="40608" anchor="ctr" anchorCtr="0" compatLnSpc="1">
            <a:noAutofit/>
          </a:bodyPr>
          <a:lstStyle/>
          <a:p>
            <a:pPr marL="171450" lvl="0" indent="-171450" defTabSz="300032">
              <a:lnSpc>
                <a:spcPct val="90000"/>
              </a:lnSpc>
              <a:spcAft>
                <a:spcPts val="280"/>
              </a:spcAft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Ouverture des inscriptions </a:t>
            </a:r>
            <a:r>
              <a:rPr lang="fr-FR" sz="675" kern="0" dirty="0" smtClean="0">
                <a:solidFill>
                  <a:srgbClr val="000000"/>
                </a:solidFill>
              </a:rPr>
              <a:t>via le site de l’</a:t>
            </a:r>
            <a:r>
              <a:rPr lang="fr-FR" sz="675" kern="0" dirty="0" err="1" smtClean="0">
                <a:solidFill>
                  <a:srgbClr val="000000"/>
                </a:solidFill>
              </a:rPr>
              <a:t>isa</a:t>
            </a:r>
            <a:endParaRPr lang="fr-FR" sz="675" b="0" i="0" u="none" strike="noStrike" kern="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Forme libre 70"/>
          <p:cNvSpPr/>
          <p:nvPr/>
        </p:nvSpPr>
        <p:spPr>
          <a:xfrm>
            <a:off x="7226896" y="4016000"/>
            <a:ext cx="1033579" cy="38801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819095"/>
              <a:gd name="f7" fmla="val 685354"/>
              <a:gd name="f8" fmla="val 114228"/>
              <a:gd name="f9" fmla="val 51142"/>
              <a:gd name="f10" fmla="val 1704867"/>
              <a:gd name="f11" fmla="val 1767953"/>
              <a:gd name="f12" fmla="val 571126"/>
              <a:gd name="f13" fmla="val 634212"/>
              <a:gd name="f14" fmla="+- 0 0 -90"/>
              <a:gd name="f15" fmla="*/ f3 1 1819095"/>
              <a:gd name="f16" fmla="*/ f4 1 685354"/>
              <a:gd name="f17" fmla="+- f7 0 f5"/>
              <a:gd name="f18" fmla="+- f6 0 f5"/>
              <a:gd name="f19" fmla="*/ f14 f0 1"/>
              <a:gd name="f20" fmla="*/ f18 1 1819095"/>
              <a:gd name="f21" fmla="*/ f17 1 685354"/>
              <a:gd name="f22" fmla="*/ 0 f18 1"/>
              <a:gd name="f23" fmla="*/ 114228 f17 1"/>
              <a:gd name="f24" fmla="*/ 114228 f18 1"/>
              <a:gd name="f25" fmla="*/ 0 f17 1"/>
              <a:gd name="f26" fmla="*/ 1704867 f18 1"/>
              <a:gd name="f27" fmla="*/ 1819095 f18 1"/>
              <a:gd name="f28" fmla="*/ 571126 f17 1"/>
              <a:gd name="f29" fmla="*/ 685354 f17 1"/>
              <a:gd name="f30" fmla="*/ f19 1 f2"/>
              <a:gd name="f31" fmla="*/ f22 1 1819095"/>
              <a:gd name="f32" fmla="*/ f23 1 685354"/>
              <a:gd name="f33" fmla="*/ f24 1 1819095"/>
              <a:gd name="f34" fmla="*/ f25 1 685354"/>
              <a:gd name="f35" fmla="*/ f26 1 1819095"/>
              <a:gd name="f36" fmla="*/ f27 1 1819095"/>
              <a:gd name="f37" fmla="*/ f28 1 685354"/>
              <a:gd name="f38" fmla="*/ f29 1 68535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819095" h="68535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4028" tIns="44540" rIns="44540" bIns="44540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Inscription en présentiel à l’ISA CM</a:t>
            </a:r>
          </a:p>
        </p:txBody>
      </p:sp>
      <p:sp>
        <p:nvSpPr>
          <p:cNvPr id="38" name="Forme libre 71"/>
          <p:cNvSpPr/>
          <p:nvPr/>
        </p:nvSpPr>
        <p:spPr>
          <a:xfrm>
            <a:off x="7226896" y="3408637"/>
            <a:ext cx="1286951" cy="45744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265036"/>
              <a:gd name="f7" fmla="val 807987"/>
              <a:gd name="f8" fmla="val 134667"/>
              <a:gd name="f9" fmla="val 60292"/>
              <a:gd name="f10" fmla="val 2130369"/>
              <a:gd name="f11" fmla="val 2204744"/>
              <a:gd name="f12" fmla="val 673320"/>
              <a:gd name="f13" fmla="val 747695"/>
              <a:gd name="f14" fmla="+- 0 0 -90"/>
              <a:gd name="f15" fmla="*/ f3 1 2265036"/>
              <a:gd name="f16" fmla="*/ f4 1 807987"/>
              <a:gd name="f17" fmla="+- f7 0 f5"/>
              <a:gd name="f18" fmla="+- f6 0 f5"/>
              <a:gd name="f19" fmla="*/ f14 f0 1"/>
              <a:gd name="f20" fmla="*/ f18 1 2265036"/>
              <a:gd name="f21" fmla="*/ f17 1 807987"/>
              <a:gd name="f22" fmla="*/ 0 f18 1"/>
              <a:gd name="f23" fmla="*/ 134667 f17 1"/>
              <a:gd name="f24" fmla="*/ 134667 f18 1"/>
              <a:gd name="f25" fmla="*/ 0 f17 1"/>
              <a:gd name="f26" fmla="*/ 2130369 f18 1"/>
              <a:gd name="f27" fmla="*/ 2265036 f18 1"/>
              <a:gd name="f28" fmla="*/ 673320 f17 1"/>
              <a:gd name="f29" fmla="*/ 807987 f17 1"/>
              <a:gd name="f30" fmla="*/ f19 1 f2"/>
              <a:gd name="f31" fmla="*/ f22 1 2265036"/>
              <a:gd name="f32" fmla="*/ f23 1 807987"/>
              <a:gd name="f33" fmla="*/ f24 1 2265036"/>
              <a:gd name="f34" fmla="*/ f25 1 807987"/>
              <a:gd name="f35" fmla="*/ f26 1 2265036"/>
              <a:gd name="f36" fmla="*/ f27 1 2265036"/>
              <a:gd name="f37" fmla="*/ f28 1 807987"/>
              <a:gd name="f38" fmla="*/ f29 1 807987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265036" h="807987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7392" tIns="47905" rIns="47905" bIns="47905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Semestre 1, 2 et/ou 3</a:t>
            </a:r>
          </a:p>
        </p:txBody>
      </p:sp>
      <p:sp>
        <p:nvSpPr>
          <p:cNvPr id="39" name="Forme libre 72"/>
          <p:cNvSpPr/>
          <p:nvPr/>
        </p:nvSpPr>
        <p:spPr>
          <a:xfrm>
            <a:off x="7221089" y="2868291"/>
            <a:ext cx="1151130" cy="37112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025985"/>
              <a:gd name="f7" fmla="val 655524"/>
              <a:gd name="f8" fmla="val 109256"/>
              <a:gd name="f9" fmla="val 48916"/>
              <a:gd name="f10" fmla="val 1916729"/>
              <a:gd name="f11" fmla="val 1977069"/>
              <a:gd name="f12" fmla="val 546268"/>
              <a:gd name="f13" fmla="val 606608"/>
              <a:gd name="f14" fmla="+- 0 0 -90"/>
              <a:gd name="f15" fmla="*/ f3 1 2025985"/>
              <a:gd name="f16" fmla="*/ f4 1 655524"/>
              <a:gd name="f17" fmla="+- f7 0 f5"/>
              <a:gd name="f18" fmla="+- f6 0 f5"/>
              <a:gd name="f19" fmla="*/ f14 f0 1"/>
              <a:gd name="f20" fmla="*/ f18 1 2025985"/>
              <a:gd name="f21" fmla="*/ f17 1 655524"/>
              <a:gd name="f22" fmla="*/ 0 f18 1"/>
              <a:gd name="f23" fmla="*/ 109256 f17 1"/>
              <a:gd name="f24" fmla="*/ 109256 f18 1"/>
              <a:gd name="f25" fmla="*/ 0 f17 1"/>
              <a:gd name="f26" fmla="*/ 1916729 f18 1"/>
              <a:gd name="f27" fmla="*/ 2025985 f18 1"/>
              <a:gd name="f28" fmla="*/ 546268 f17 1"/>
              <a:gd name="f29" fmla="*/ 655524 f17 1"/>
              <a:gd name="f30" fmla="*/ f19 1 f2"/>
              <a:gd name="f31" fmla="*/ f22 1 2025985"/>
              <a:gd name="f32" fmla="*/ f23 1 655524"/>
              <a:gd name="f33" fmla="*/ f24 1 2025985"/>
              <a:gd name="f34" fmla="*/ f25 1 655524"/>
              <a:gd name="f35" fmla="*/ f26 1 2025985"/>
              <a:gd name="f36" fmla="*/ f27 1 2025985"/>
              <a:gd name="f37" fmla="*/ f28 1 655524"/>
              <a:gd name="f38" fmla="*/ f29 1 65552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025985" h="65552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3205" tIns="43717" rIns="43717" bIns="43717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Semestre 4: Stage et Mémoire de Mastère de recherche</a:t>
            </a:r>
          </a:p>
        </p:txBody>
      </p:sp>
      <p:sp>
        <p:nvSpPr>
          <p:cNvPr id="40" name="Forme libre 73"/>
          <p:cNvSpPr/>
          <p:nvPr/>
        </p:nvSpPr>
        <p:spPr>
          <a:xfrm>
            <a:off x="7059570" y="1941133"/>
            <a:ext cx="1964135" cy="56954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261193"/>
              <a:gd name="f7" fmla="val 749015"/>
              <a:gd name="f8" fmla="val 124838"/>
              <a:gd name="f9" fmla="val 55892"/>
              <a:gd name="f10" fmla="val 2136355"/>
              <a:gd name="f11" fmla="val 2205301"/>
              <a:gd name="f12" fmla="val 624177"/>
              <a:gd name="f13" fmla="val 693123"/>
              <a:gd name="f14" fmla="+- 0 0 -90"/>
              <a:gd name="f15" fmla="*/ f3 1 2261193"/>
              <a:gd name="f16" fmla="*/ f4 1 749015"/>
              <a:gd name="f17" fmla="+- f7 0 f5"/>
              <a:gd name="f18" fmla="+- f6 0 f5"/>
              <a:gd name="f19" fmla="*/ f14 f0 1"/>
              <a:gd name="f20" fmla="*/ f18 1 2261193"/>
              <a:gd name="f21" fmla="*/ f17 1 749015"/>
              <a:gd name="f22" fmla="*/ 0 f18 1"/>
              <a:gd name="f23" fmla="*/ 124838 f17 1"/>
              <a:gd name="f24" fmla="*/ 124838 f18 1"/>
              <a:gd name="f25" fmla="*/ 0 f17 1"/>
              <a:gd name="f26" fmla="*/ 2136355 f18 1"/>
              <a:gd name="f27" fmla="*/ 2261193 f18 1"/>
              <a:gd name="f28" fmla="*/ 624177 f17 1"/>
              <a:gd name="f29" fmla="*/ 749015 f17 1"/>
              <a:gd name="f30" fmla="*/ f19 1 f2"/>
              <a:gd name="f31" fmla="*/ f22 1 2261193"/>
              <a:gd name="f32" fmla="*/ f23 1 749015"/>
              <a:gd name="f33" fmla="*/ f24 1 2261193"/>
              <a:gd name="f34" fmla="*/ f25 1 749015"/>
              <a:gd name="f35" fmla="*/ f26 1 2261193"/>
              <a:gd name="f36" fmla="*/ f27 1 2261193"/>
              <a:gd name="f37" fmla="*/ f28 1 749015"/>
              <a:gd name="f38" fmla="*/ f29 1 74901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261193" h="74901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225774" tIns="48426" rIns="48426" bIns="48426" anchor="ctr" anchorCtr="1" compatLnSpc="1">
            <a:noAutofit/>
          </a:bodyPr>
          <a:lstStyle/>
          <a:p>
            <a:pPr marL="0" marR="0" lvl="0" indent="0" algn="ctr" defTabSz="325041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all" spc="0" baseline="0">
                <a:solidFill>
                  <a:srgbClr val="548235"/>
                </a:solidFill>
                <a:uFillTx/>
                <a:latin typeface="Calibri"/>
              </a:rPr>
              <a:t>Diplôme de Mastère de recherche dans la spécialité choisie</a:t>
            </a:r>
          </a:p>
        </p:txBody>
      </p:sp>
      <p:sp>
        <p:nvSpPr>
          <p:cNvPr id="41" name="Forme libre 74"/>
          <p:cNvSpPr/>
          <p:nvPr/>
        </p:nvSpPr>
        <p:spPr>
          <a:xfrm>
            <a:off x="9392378" y="5451044"/>
            <a:ext cx="1519413" cy="129291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797155"/>
              <a:gd name="f7" fmla="val 2083975"/>
              <a:gd name="f8" fmla="val 299532"/>
              <a:gd name="f9" fmla="val 134105"/>
              <a:gd name="f10" fmla="val 1497623"/>
              <a:gd name="f11" fmla="val 1663050"/>
              <a:gd name="f12" fmla="val 1784443"/>
              <a:gd name="f13" fmla="val 1949870"/>
              <a:gd name="f14" fmla="+- 0 0 -90"/>
              <a:gd name="f15" fmla="*/ f3 1 1797155"/>
              <a:gd name="f16" fmla="*/ f4 1 2083975"/>
              <a:gd name="f17" fmla="+- f7 0 f5"/>
              <a:gd name="f18" fmla="+- f6 0 f5"/>
              <a:gd name="f19" fmla="*/ f14 f0 1"/>
              <a:gd name="f20" fmla="*/ f18 1 1797155"/>
              <a:gd name="f21" fmla="*/ f17 1 2083975"/>
              <a:gd name="f22" fmla="*/ 0 f18 1"/>
              <a:gd name="f23" fmla="*/ 299532 f17 1"/>
              <a:gd name="f24" fmla="*/ 299532 f18 1"/>
              <a:gd name="f25" fmla="*/ 0 f17 1"/>
              <a:gd name="f26" fmla="*/ 1497623 f18 1"/>
              <a:gd name="f27" fmla="*/ 1797155 f18 1"/>
              <a:gd name="f28" fmla="*/ 1784443 f17 1"/>
              <a:gd name="f29" fmla="*/ 2083975 f17 1"/>
              <a:gd name="f30" fmla="*/ f19 1 f2"/>
              <a:gd name="f31" fmla="*/ f22 1 1797155"/>
              <a:gd name="f32" fmla="*/ f23 1 2083975"/>
              <a:gd name="f33" fmla="*/ f24 1 1797155"/>
              <a:gd name="f34" fmla="*/ f25 1 2083975"/>
              <a:gd name="f35" fmla="*/ f26 1 1797155"/>
              <a:gd name="f36" fmla="*/ f27 1 1797155"/>
              <a:gd name="f37" fmla="*/ f28 1 2083975"/>
              <a:gd name="f38" fmla="*/ f29 1 208397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797155" h="208397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54550" tIns="75063" rIns="75063" bIns="75063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Demandes déposées par les étudiants éligibles pour faire une thèse dans l’une des spécialités suivantes: </a:t>
            </a:r>
          </a:p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-</a:t>
            </a:r>
            <a:r>
              <a:rPr lang="fr-FR" sz="675" b="0" i="0" u="sng" strike="noStrike" kern="0" cap="none" spc="0" baseline="0">
                <a:solidFill>
                  <a:srgbClr val="4472C4"/>
                </a:solidFill>
                <a:uFillTx/>
                <a:latin typeface="Calibri"/>
              </a:rPr>
              <a:t>PPE</a:t>
            </a:r>
          </a:p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sng" strike="noStrike" kern="0" cap="none" spc="0" baseline="0">
                <a:solidFill>
                  <a:srgbClr val="4472C4"/>
                </a:solidFill>
                <a:uFillTx/>
                <a:latin typeface="Calibri"/>
              </a:rPr>
              <a:t>-SEE</a:t>
            </a:r>
          </a:p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sng" strike="noStrike" kern="0" cap="none" spc="0" baseline="0">
                <a:solidFill>
                  <a:srgbClr val="4472C4"/>
                </a:solidFill>
                <a:uFillTx/>
                <a:latin typeface="Calibri"/>
              </a:rPr>
              <a:t>-PBV</a:t>
            </a:r>
          </a:p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sng" strike="noStrike" kern="0" cap="none" spc="0" baseline="0">
                <a:solidFill>
                  <a:srgbClr val="4472C4"/>
                </a:solidFill>
                <a:uFillTx/>
                <a:latin typeface="Calibri"/>
              </a:rPr>
              <a:t>-PAQPA</a:t>
            </a:r>
          </a:p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sng" strike="noStrike" kern="0" cap="none" spc="0" baseline="0">
                <a:solidFill>
                  <a:srgbClr val="4472C4"/>
                </a:solidFill>
                <a:uFillTx/>
                <a:latin typeface="Calibri"/>
              </a:rPr>
              <a:t>-EPDT</a:t>
            </a:r>
          </a:p>
        </p:txBody>
      </p:sp>
      <p:sp>
        <p:nvSpPr>
          <p:cNvPr id="42" name="Forme libre 75"/>
          <p:cNvSpPr/>
          <p:nvPr/>
        </p:nvSpPr>
        <p:spPr>
          <a:xfrm>
            <a:off x="9440895" y="4697288"/>
            <a:ext cx="979269" cy="53024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723509"/>
              <a:gd name="f7" fmla="val 936575"/>
              <a:gd name="f8" fmla="val 156099"/>
              <a:gd name="f9" fmla="val 69888"/>
              <a:gd name="f10" fmla="val 1567410"/>
              <a:gd name="f11" fmla="val 1653621"/>
              <a:gd name="f12" fmla="val 780476"/>
              <a:gd name="f13" fmla="val 866687"/>
              <a:gd name="f14" fmla="+- 0 0 -90"/>
              <a:gd name="f15" fmla="*/ f3 1 1723509"/>
              <a:gd name="f16" fmla="*/ f4 1 936575"/>
              <a:gd name="f17" fmla="+- f7 0 f5"/>
              <a:gd name="f18" fmla="+- f6 0 f5"/>
              <a:gd name="f19" fmla="*/ f14 f0 1"/>
              <a:gd name="f20" fmla="*/ f18 1 1723509"/>
              <a:gd name="f21" fmla="*/ f17 1 936575"/>
              <a:gd name="f22" fmla="*/ 0 f18 1"/>
              <a:gd name="f23" fmla="*/ 156099 f17 1"/>
              <a:gd name="f24" fmla="*/ 156099 f18 1"/>
              <a:gd name="f25" fmla="*/ 0 f17 1"/>
              <a:gd name="f26" fmla="*/ 1567410 f18 1"/>
              <a:gd name="f27" fmla="*/ 1723509 f18 1"/>
              <a:gd name="f28" fmla="*/ 780476 f17 1"/>
              <a:gd name="f29" fmla="*/ 936575 f17 1"/>
              <a:gd name="f30" fmla="*/ f19 1 f2"/>
              <a:gd name="f31" fmla="*/ f22 1 1723509"/>
              <a:gd name="f32" fmla="*/ f23 1 936575"/>
              <a:gd name="f33" fmla="*/ f24 1 1723509"/>
              <a:gd name="f34" fmla="*/ f25 1 936575"/>
              <a:gd name="f35" fmla="*/ f26 1 1723509"/>
              <a:gd name="f36" fmla="*/ f27 1 1723509"/>
              <a:gd name="f37" fmla="*/ f28 1 936575"/>
              <a:gd name="f38" fmla="*/ f29 1 93657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723509" h="93657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30922" tIns="51435" rIns="51435" bIns="51435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Etudiants dont les demandes ont été acceptées par les comités pédagogiques</a:t>
            </a:r>
          </a:p>
        </p:txBody>
      </p:sp>
      <p:sp>
        <p:nvSpPr>
          <p:cNvPr id="43" name="Forme libre 76"/>
          <p:cNvSpPr/>
          <p:nvPr/>
        </p:nvSpPr>
        <p:spPr>
          <a:xfrm>
            <a:off x="9446299" y="4126168"/>
            <a:ext cx="1061251" cy="30706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867802"/>
              <a:gd name="f7" fmla="val 542354"/>
              <a:gd name="f8" fmla="val 90394"/>
              <a:gd name="f9" fmla="val 40471"/>
              <a:gd name="f10" fmla="val 1777408"/>
              <a:gd name="f11" fmla="val 1827331"/>
              <a:gd name="f12" fmla="val 451960"/>
              <a:gd name="f13" fmla="val 501883"/>
              <a:gd name="f14" fmla="+- 0 0 -90"/>
              <a:gd name="f15" fmla="*/ f3 1 1867802"/>
              <a:gd name="f16" fmla="*/ f4 1 542354"/>
              <a:gd name="f17" fmla="+- f7 0 f5"/>
              <a:gd name="f18" fmla="+- f6 0 f5"/>
              <a:gd name="f19" fmla="*/ f14 f0 1"/>
              <a:gd name="f20" fmla="*/ f18 1 1867802"/>
              <a:gd name="f21" fmla="*/ f17 1 542354"/>
              <a:gd name="f22" fmla="*/ 0 f18 1"/>
              <a:gd name="f23" fmla="*/ 90394 f17 1"/>
              <a:gd name="f24" fmla="*/ 90394 f18 1"/>
              <a:gd name="f25" fmla="*/ 0 f17 1"/>
              <a:gd name="f26" fmla="*/ 1777408 f18 1"/>
              <a:gd name="f27" fmla="*/ 1867802 f18 1"/>
              <a:gd name="f28" fmla="*/ 451960 f17 1"/>
              <a:gd name="f29" fmla="*/ 542354 f17 1"/>
              <a:gd name="f30" fmla="*/ f19 1 f2"/>
              <a:gd name="f31" fmla="*/ f22 1 1867802"/>
              <a:gd name="f32" fmla="*/ f23 1 542354"/>
              <a:gd name="f33" fmla="*/ f24 1 1867802"/>
              <a:gd name="f34" fmla="*/ f25 1 542354"/>
              <a:gd name="f35" fmla="*/ f26 1 1867802"/>
              <a:gd name="f36" fmla="*/ f27 1 1867802"/>
              <a:gd name="f37" fmla="*/ f28 1 542354"/>
              <a:gd name="f38" fmla="*/ f29 1 54235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867802" h="54235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0105" tIns="40608" rIns="40608" bIns="40608" anchor="ctr" anchorCtr="0" compatLnSpc="1">
            <a:noAutofit/>
          </a:bodyPr>
          <a:lstStyle/>
          <a:p>
            <a:pPr marL="171450" lvl="0" indent="-171450" defTabSz="300032">
              <a:lnSpc>
                <a:spcPct val="90000"/>
              </a:lnSpc>
              <a:spcAft>
                <a:spcPts val="280"/>
              </a:spcAft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Ouverture des inscriptions </a:t>
            </a:r>
            <a:r>
              <a:rPr lang="fr-FR" sz="675" kern="0" dirty="0" smtClean="0">
                <a:solidFill>
                  <a:srgbClr val="000000"/>
                </a:solidFill>
              </a:rPr>
              <a:t>via le site de l’</a:t>
            </a:r>
            <a:r>
              <a:rPr lang="fr-FR" sz="675" kern="0" dirty="0" err="1" smtClean="0">
                <a:solidFill>
                  <a:srgbClr val="000000"/>
                </a:solidFill>
              </a:rPr>
              <a:t>isa</a:t>
            </a:r>
            <a:endParaRPr lang="fr-FR" sz="675" b="0" i="0" u="none" strike="noStrike" kern="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4" name="Forme libre 77"/>
          <p:cNvSpPr/>
          <p:nvPr/>
        </p:nvSpPr>
        <p:spPr>
          <a:xfrm>
            <a:off x="9427994" y="3452812"/>
            <a:ext cx="1286951" cy="45744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265036"/>
              <a:gd name="f7" fmla="val 807987"/>
              <a:gd name="f8" fmla="val 134667"/>
              <a:gd name="f9" fmla="val 60292"/>
              <a:gd name="f10" fmla="val 2130369"/>
              <a:gd name="f11" fmla="val 2204744"/>
              <a:gd name="f12" fmla="val 673320"/>
              <a:gd name="f13" fmla="val 747695"/>
              <a:gd name="f14" fmla="+- 0 0 -90"/>
              <a:gd name="f15" fmla="*/ f3 1 2265036"/>
              <a:gd name="f16" fmla="*/ f4 1 807987"/>
              <a:gd name="f17" fmla="+- f7 0 f5"/>
              <a:gd name="f18" fmla="+- f6 0 f5"/>
              <a:gd name="f19" fmla="*/ f14 f0 1"/>
              <a:gd name="f20" fmla="*/ f18 1 2265036"/>
              <a:gd name="f21" fmla="*/ f17 1 807987"/>
              <a:gd name="f22" fmla="*/ 0 f18 1"/>
              <a:gd name="f23" fmla="*/ 134667 f17 1"/>
              <a:gd name="f24" fmla="*/ 134667 f18 1"/>
              <a:gd name="f25" fmla="*/ 0 f17 1"/>
              <a:gd name="f26" fmla="*/ 2130369 f18 1"/>
              <a:gd name="f27" fmla="*/ 2265036 f18 1"/>
              <a:gd name="f28" fmla="*/ 673320 f17 1"/>
              <a:gd name="f29" fmla="*/ 807987 f17 1"/>
              <a:gd name="f30" fmla="*/ f19 1 f2"/>
              <a:gd name="f31" fmla="*/ f22 1 2265036"/>
              <a:gd name="f32" fmla="*/ f23 1 807987"/>
              <a:gd name="f33" fmla="*/ f24 1 2265036"/>
              <a:gd name="f34" fmla="*/ f25 1 807987"/>
              <a:gd name="f35" fmla="*/ f26 1 2265036"/>
              <a:gd name="f36" fmla="*/ f27 1 2265036"/>
              <a:gd name="f37" fmla="*/ f28 1 807987"/>
              <a:gd name="f38" fmla="*/ f29 1 807987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265036" h="807987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7392" tIns="47905" rIns="47905" bIns="47905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Cours doctoraux</a:t>
            </a:r>
          </a:p>
        </p:txBody>
      </p:sp>
      <p:sp>
        <p:nvSpPr>
          <p:cNvPr id="45" name="Forme libre 78"/>
          <p:cNvSpPr/>
          <p:nvPr/>
        </p:nvSpPr>
        <p:spPr>
          <a:xfrm>
            <a:off x="9443173" y="2798892"/>
            <a:ext cx="1226896" cy="4666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025985"/>
              <a:gd name="f7" fmla="val 655524"/>
              <a:gd name="f8" fmla="val 109256"/>
              <a:gd name="f9" fmla="val 48916"/>
              <a:gd name="f10" fmla="val 1916729"/>
              <a:gd name="f11" fmla="val 1977069"/>
              <a:gd name="f12" fmla="val 546268"/>
              <a:gd name="f13" fmla="val 606608"/>
              <a:gd name="f14" fmla="+- 0 0 -90"/>
              <a:gd name="f15" fmla="*/ f3 1 2025985"/>
              <a:gd name="f16" fmla="*/ f4 1 655524"/>
              <a:gd name="f17" fmla="+- f7 0 f5"/>
              <a:gd name="f18" fmla="+- f6 0 f5"/>
              <a:gd name="f19" fmla="*/ f14 f0 1"/>
              <a:gd name="f20" fmla="*/ f18 1 2025985"/>
              <a:gd name="f21" fmla="*/ f17 1 655524"/>
              <a:gd name="f22" fmla="*/ 0 f18 1"/>
              <a:gd name="f23" fmla="*/ 109256 f17 1"/>
              <a:gd name="f24" fmla="*/ 109256 f18 1"/>
              <a:gd name="f25" fmla="*/ 0 f17 1"/>
              <a:gd name="f26" fmla="*/ 1916729 f18 1"/>
              <a:gd name="f27" fmla="*/ 2025985 f18 1"/>
              <a:gd name="f28" fmla="*/ 546268 f17 1"/>
              <a:gd name="f29" fmla="*/ 655524 f17 1"/>
              <a:gd name="f30" fmla="*/ f19 1 f2"/>
              <a:gd name="f31" fmla="*/ f22 1 2025985"/>
              <a:gd name="f32" fmla="*/ f23 1 655524"/>
              <a:gd name="f33" fmla="*/ f24 1 2025985"/>
              <a:gd name="f34" fmla="*/ f25 1 655524"/>
              <a:gd name="f35" fmla="*/ f26 1 2025985"/>
              <a:gd name="f36" fmla="*/ f27 1 2025985"/>
              <a:gd name="f37" fmla="*/ f28 1 655524"/>
              <a:gd name="f38" fmla="*/ f29 1 655524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025985" h="655524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223205" tIns="43717" rIns="43717" bIns="43717" anchor="ctr" anchorCtr="0" compatLnSpc="1">
            <a:noAutofit/>
          </a:bodyPr>
          <a:lstStyle/>
          <a:p>
            <a:pPr marL="171450" marR="0" lvl="0" indent="-171450" algn="l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75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Dépôt du manuscrit de thèse au bout de trois ans avec possibilités de deux dérogations d’une année chacune</a:t>
            </a:r>
          </a:p>
        </p:txBody>
      </p:sp>
      <p:sp>
        <p:nvSpPr>
          <p:cNvPr id="46" name="Forme libre 79"/>
          <p:cNvSpPr/>
          <p:nvPr/>
        </p:nvSpPr>
        <p:spPr>
          <a:xfrm>
            <a:off x="9356121" y="1885045"/>
            <a:ext cx="2065015" cy="6361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261193"/>
              <a:gd name="f7" fmla="val 749015"/>
              <a:gd name="f8" fmla="val 124838"/>
              <a:gd name="f9" fmla="val 55892"/>
              <a:gd name="f10" fmla="val 2136355"/>
              <a:gd name="f11" fmla="val 2205301"/>
              <a:gd name="f12" fmla="val 624177"/>
              <a:gd name="f13" fmla="val 693123"/>
              <a:gd name="f14" fmla="+- 0 0 -90"/>
              <a:gd name="f15" fmla="*/ f3 1 2261193"/>
              <a:gd name="f16" fmla="*/ f4 1 749015"/>
              <a:gd name="f17" fmla="+- f7 0 f5"/>
              <a:gd name="f18" fmla="+- f6 0 f5"/>
              <a:gd name="f19" fmla="*/ f14 f0 1"/>
              <a:gd name="f20" fmla="*/ f18 1 2261193"/>
              <a:gd name="f21" fmla="*/ f17 1 749015"/>
              <a:gd name="f22" fmla="*/ 0 f18 1"/>
              <a:gd name="f23" fmla="*/ 124838 f17 1"/>
              <a:gd name="f24" fmla="*/ 124838 f18 1"/>
              <a:gd name="f25" fmla="*/ 0 f17 1"/>
              <a:gd name="f26" fmla="*/ 2136355 f18 1"/>
              <a:gd name="f27" fmla="*/ 2261193 f18 1"/>
              <a:gd name="f28" fmla="*/ 624177 f17 1"/>
              <a:gd name="f29" fmla="*/ 749015 f17 1"/>
              <a:gd name="f30" fmla="*/ f19 1 f2"/>
              <a:gd name="f31" fmla="*/ f22 1 2261193"/>
              <a:gd name="f32" fmla="*/ f23 1 749015"/>
              <a:gd name="f33" fmla="*/ f24 1 2261193"/>
              <a:gd name="f34" fmla="*/ f25 1 749015"/>
              <a:gd name="f35" fmla="*/ f26 1 2261193"/>
              <a:gd name="f36" fmla="*/ f27 1 2261193"/>
              <a:gd name="f37" fmla="*/ f28 1 749015"/>
              <a:gd name="f38" fmla="*/ f29 1 74901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261193" h="74901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225774" tIns="48426" rIns="48426" bIns="48426" anchor="ctr" anchorCtr="1" compatLnSpc="1">
            <a:noAutofit/>
          </a:bodyPr>
          <a:lstStyle/>
          <a:p>
            <a:pPr marL="0" marR="0" lvl="0" indent="0" algn="ctr" defTabSz="325041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all" spc="0" baseline="0">
                <a:solidFill>
                  <a:srgbClr val="548235"/>
                </a:solidFill>
                <a:uFillTx/>
                <a:latin typeface="Calibri"/>
              </a:rPr>
              <a:t>Diplôme de doctorat dans la spécialité choisie</a:t>
            </a:r>
          </a:p>
        </p:txBody>
      </p:sp>
      <p:sp>
        <p:nvSpPr>
          <p:cNvPr id="47" name="Rectangle 4"/>
          <p:cNvSpPr/>
          <p:nvPr/>
        </p:nvSpPr>
        <p:spPr>
          <a:xfrm>
            <a:off x="2594792" y="375973"/>
            <a:ext cx="1267786" cy="369783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28931" tIns="14465" rIns="28931" bIns="14465" anchor="ctr" anchorCtr="1" compatLnSpc="1">
            <a:noAutofit/>
          </a:bodyPr>
          <a:lstStyle/>
          <a:p>
            <a:pPr marL="0" marR="0" lvl="0" indent="0" algn="ctr" defTabSz="257175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0" cap="all" spc="0" baseline="0">
                <a:solidFill>
                  <a:srgbClr val="000000"/>
                </a:solidFill>
                <a:uFillTx/>
                <a:latin typeface="Calibri"/>
              </a:rPr>
              <a:t>Ingénieur</a:t>
            </a:r>
          </a:p>
        </p:txBody>
      </p:sp>
      <p:sp>
        <p:nvSpPr>
          <p:cNvPr id="48" name="Rectangle 4"/>
          <p:cNvSpPr/>
          <p:nvPr/>
        </p:nvSpPr>
        <p:spPr>
          <a:xfrm>
            <a:off x="4547183" y="296265"/>
            <a:ext cx="2240091" cy="476036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28931" tIns="14465" rIns="28931" bIns="14465" anchor="ctr" anchorCtr="1" compatLnSpc="1">
            <a:noAutofit/>
          </a:bodyPr>
          <a:lstStyle/>
          <a:p>
            <a:pPr marL="0" marR="0" lvl="0" indent="0" algn="ctr" defTabSz="257175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0" cap="all" spc="0" baseline="0">
                <a:solidFill>
                  <a:srgbClr val="000000"/>
                </a:solidFill>
                <a:uFillTx/>
                <a:latin typeface="Calibri"/>
              </a:rPr>
              <a:t>Mastère professionnel</a:t>
            </a:r>
          </a:p>
        </p:txBody>
      </p:sp>
      <p:sp>
        <p:nvSpPr>
          <p:cNvPr id="49" name="Rectangle 4"/>
          <p:cNvSpPr/>
          <p:nvPr/>
        </p:nvSpPr>
        <p:spPr>
          <a:xfrm>
            <a:off x="7273027" y="288332"/>
            <a:ext cx="2140762" cy="483969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28931" tIns="14465" rIns="28931" bIns="14465" anchor="ctr" anchorCtr="1" compatLnSpc="1">
            <a:noAutofit/>
          </a:bodyPr>
          <a:lstStyle/>
          <a:p>
            <a:pPr marL="0" marR="0" lvl="0" indent="0" algn="ctr" defTabSz="257175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0" cap="all" spc="0" baseline="0">
                <a:solidFill>
                  <a:srgbClr val="000000"/>
                </a:solidFill>
                <a:uFillTx/>
                <a:latin typeface="Calibri"/>
              </a:rPr>
              <a:t>Mastère de recherche</a:t>
            </a:r>
          </a:p>
        </p:txBody>
      </p:sp>
      <p:sp>
        <p:nvSpPr>
          <p:cNvPr id="50" name="Rectangle 4"/>
          <p:cNvSpPr/>
          <p:nvPr/>
        </p:nvSpPr>
        <p:spPr>
          <a:xfrm>
            <a:off x="9949293" y="338526"/>
            <a:ext cx="1037744" cy="321925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28931" tIns="14465" rIns="28931" bIns="14465" anchor="ctr" anchorCtr="1" compatLnSpc="1">
            <a:noAutofit/>
          </a:bodyPr>
          <a:lstStyle/>
          <a:p>
            <a:pPr marL="0" marR="0" lvl="0" indent="0" algn="ctr" defTabSz="257175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0" cap="all" spc="0" baseline="0">
                <a:solidFill>
                  <a:srgbClr val="000000"/>
                </a:solidFill>
                <a:uFillTx/>
                <a:latin typeface="Calibri"/>
              </a:rPr>
              <a:t>Doctorat</a:t>
            </a:r>
          </a:p>
        </p:txBody>
      </p:sp>
      <p:sp>
        <p:nvSpPr>
          <p:cNvPr id="51" name="Flèche droite 84"/>
          <p:cNvSpPr/>
          <p:nvPr/>
        </p:nvSpPr>
        <p:spPr>
          <a:xfrm rot="16200004">
            <a:off x="343080" y="4422106"/>
            <a:ext cx="4061772" cy="272639"/>
          </a:xfrm>
          <a:custGeom>
            <a:avLst>
              <a:gd name="f0" fmla="val 20878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70AD4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2" name="Flèche droite 90"/>
          <p:cNvSpPr/>
          <p:nvPr/>
        </p:nvSpPr>
        <p:spPr>
          <a:xfrm rot="16200004">
            <a:off x="2721535" y="4422106"/>
            <a:ext cx="4061772" cy="272639"/>
          </a:xfrm>
          <a:custGeom>
            <a:avLst>
              <a:gd name="f0" fmla="val 20878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70AD4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3" name="Flèche droite 91"/>
          <p:cNvSpPr/>
          <p:nvPr/>
        </p:nvSpPr>
        <p:spPr>
          <a:xfrm rot="16200004">
            <a:off x="5109658" y="4538156"/>
            <a:ext cx="4327354" cy="274384"/>
          </a:xfrm>
          <a:custGeom>
            <a:avLst>
              <a:gd name="f0" fmla="val 20918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70AD4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4" name="Flèche droite 93"/>
          <p:cNvSpPr/>
          <p:nvPr/>
        </p:nvSpPr>
        <p:spPr>
          <a:xfrm rot="16200004">
            <a:off x="7350341" y="4564885"/>
            <a:ext cx="4299426" cy="271640"/>
          </a:xfrm>
          <a:custGeom>
            <a:avLst>
              <a:gd name="f0" fmla="val 20918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70AD4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5" name="Forme libre 94"/>
          <p:cNvSpPr/>
          <p:nvPr/>
        </p:nvSpPr>
        <p:spPr>
          <a:xfrm>
            <a:off x="9730587" y="896978"/>
            <a:ext cx="1686766" cy="43099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72071"/>
              <a:gd name="f7" fmla="val 341025"/>
              <a:gd name="f8" fmla="val 56839"/>
              <a:gd name="f9" fmla="val 25448"/>
              <a:gd name="f10" fmla="val 1215232"/>
              <a:gd name="f11" fmla="val 1246623"/>
              <a:gd name="f12" fmla="val 284186"/>
              <a:gd name="f13" fmla="val 315577"/>
              <a:gd name="f14" fmla="+- 0 0 -90"/>
              <a:gd name="f15" fmla="*/ f3 1 1272071"/>
              <a:gd name="f16" fmla="*/ f4 1 341025"/>
              <a:gd name="f17" fmla="+- f7 0 f5"/>
              <a:gd name="f18" fmla="+- f6 0 f5"/>
              <a:gd name="f19" fmla="*/ f14 f0 1"/>
              <a:gd name="f20" fmla="*/ f18 1 1272071"/>
              <a:gd name="f21" fmla="*/ f17 1 341025"/>
              <a:gd name="f22" fmla="*/ 0 f18 1"/>
              <a:gd name="f23" fmla="*/ 56839 f17 1"/>
              <a:gd name="f24" fmla="*/ 56839 f18 1"/>
              <a:gd name="f25" fmla="*/ 0 f17 1"/>
              <a:gd name="f26" fmla="*/ 1215232 f18 1"/>
              <a:gd name="f27" fmla="*/ 1272071 f18 1"/>
              <a:gd name="f28" fmla="*/ 284186 f17 1"/>
              <a:gd name="f29" fmla="*/ 341025 f17 1"/>
              <a:gd name="f30" fmla="*/ f19 1 f2"/>
              <a:gd name="f31" fmla="*/ f22 1 1272071"/>
              <a:gd name="f32" fmla="*/ f23 1 341025"/>
              <a:gd name="f33" fmla="*/ f24 1 1272071"/>
              <a:gd name="f34" fmla="*/ f25 1 341025"/>
              <a:gd name="f35" fmla="*/ f26 1 1272071"/>
              <a:gd name="f36" fmla="*/ f27 1 1272071"/>
              <a:gd name="f37" fmla="*/ f28 1 341025"/>
              <a:gd name="f38" fmla="*/ f29 1 34102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272071" h="34102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160824" tIns="35085" rIns="35085" bIns="35085" anchor="ctr" anchorCtr="1" compatLnSpc="1">
            <a:noAutofit/>
          </a:bodyPr>
          <a:lstStyle/>
          <a:p>
            <a:pPr marL="0" marR="0" lvl="0" indent="0" algn="ctr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0" cap="all" spc="0" baseline="0">
                <a:solidFill>
                  <a:srgbClr val="C00000"/>
                </a:solidFill>
                <a:uFillTx/>
                <a:latin typeface="Calibri"/>
              </a:rPr>
              <a:t>Thèse de Doctorat</a:t>
            </a:r>
          </a:p>
        </p:txBody>
      </p:sp>
      <p:sp>
        <p:nvSpPr>
          <p:cNvPr id="56" name="Forme libre 95"/>
          <p:cNvSpPr/>
          <p:nvPr/>
        </p:nvSpPr>
        <p:spPr>
          <a:xfrm>
            <a:off x="7777639" y="855745"/>
            <a:ext cx="1667037" cy="57598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72071"/>
              <a:gd name="f7" fmla="val 341025"/>
              <a:gd name="f8" fmla="val 56839"/>
              <a:gd name="f9" fmla="val 25448"/>
              <a:gd name="f10" fmla="val 1215232"/>
              <a:gd name="f11" fmla="val 1246623"/>
              <a:gd name="f12" fmla="val 284186"/>
              <a:gd name="f13" fmla="val 315577"/>
              <a:gd name="f14" fmla="+- 0 0 -90"/>
              <a:gd name="f15" fmla="*/ f3 1 1272071"/>
              <a:gd name="f16" fmla="*/ f4 1 341025"/>
              <a:gd name="f17" fmla="+- f7 0 f5"/>
              <a:gd name="f18" fmla="+- f6 0 f5"/>
              <a:gd name="f19" fmla="*/ f14 f0 1"/>
              <a:gd name="f20" fmla="*/ f18 1 1272071"/>
              <a:gd name="f21" fmla="*/ f17 1 341025"/>
              <a:gd name="f22" fmla="*/ 0 f18 1"/>
              <a:gd name="f23" fmla="*/ 56839 f17 1"/>
              <a:gd name="f24" fmla="*/ 56839 f18 1"/>
              <a:gd name="f25" fmla="*/ 0 f17 1"/>
              <a:gd name="f26" fmla="*/ 1215232 f18 1"/>
              <a:gd name="f27" fmla="*/ 1272071 f18 1"/>
              <a:gd name="f28" fmla="*/ 284186 f17 1"/>
              <a:gd name="f29" fmla="*/ 341025 f17 1"/>
              <a:gd name="f30" fmla="*/ f19 1 f2"/>
              <a:gd name="f31" fmla="*/ f22 1 1272071"/>
              <a:gd name="f32" fmla="*/ f23 1 341025"/>
              <a:gd name="f33" fmla="*/ f24 1 1272071"/>
              <a:gd name="f34" fmla="*/ f25 1 341025"/>
              <a:gd name="f35" fmla="*/ f26 1 1272071"/>
              <a:gd name="f36" fmla="*/ f27 1 1272071"/>
              <a:gd name="f37" fmla="*/ f28 1 341025"/>
              <a:gd name="f38" fmla="*/ f29 1 341025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1272071" h="341025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160824" tIns="35085" rIns="35085" bIns="35085" anchor="ctr" anchorCtr="1" compatLnSpc="1">
            <a:noAutofit/>
          </a:bodyPr>
          <a:lstStyle/>
          <a:p>
            <a:pPr marL="0" marR="0" lvl="0" indent="0" algn="ctr" defTabSz="300032" rtl="0" fontAlgn="auto" hangingPunct="1">
              <a:lnSpc>
                <a:spcPct val="90000"/>
              </a:lnSpc>
              <a:spcBef>
                <a:spcPts val="0"/>
              </a:spcBef>
              <a:spcAft>
                <a:spcPts val="28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0" cap="all" spc="0" baseline="0">
                <a:solidFill>
                  <a:srgbClr val="C00000"/>
                </a:solidFill>
                <a:uFillTx/>
                <a:latin typeface="Calibri"/>
              </a:rPr>
              <a:t>Mastère de recherche</a:t>
            </a:r>
          </a:p>
        </p:txBody>
      </p:sp>
      <p:cxnSp>
        <p:nvCxnSpPr>
          <p:cNvPr id="57" name="Connecteur en angle 5"/>
          <p:cNvCxnSpPr/>
          <p:nvPr/>
        </p:nvCxnSpPr>
        <p:spPr>
          <a:xfrm rot="5400000" flipH="1" flipV="1">
            <a:off x="-100321" y="1593524"/>
            <a:ext cx="756067" cy="248334"/>
          </a:xfrm>
          <a:prstGeom prst="bentConnector3">
            <a:avLst>
              <a:gd name="adj1" fmla="val 50000"/>
            </a:avLst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58" name="Connecteur en angle 14"/>
          <p:cNvCxnSpPr>
            <a:stCxn id="46" idx="1"/>
            <a:endCxn id="55" idx="1"/>
          </p:cNvCxnSpPr>
          <p:nvPr/>
        </p:nvCxnSpPr>
        <p:spPr>
          <a:xfrm flipH="1" flipV="1">
            <a:off x="11417353" y="1112476"/>
            <a:ext cx="3783" cy="1090629"/>
          </a:xfrm>
          <a:prstGeom prst="bentConnector3">
            <a:avLst>
              <a:gd name="adj1" fmla="val -6042823"/>
            </a:avLst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59" name="Connecteur droit avec flèche 98"/>
          <p:cNvCxnSpPr/>
          <p:nvPr/>
        </p:nvCxnSpPr>
        <p:spPr>
          <a:xfrm rot="5400000" flipH="1" flipV="1">
            <a:off x="5967416" y="1759815"/>
            <a:ext cx="393290" cy="1588"/>
          </a:xfrm>
          <a:prstGeom prst="straightConnector1">
            <a:avLst/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60" name="Connecteur en angle 27"/>
          <p:cNvCxnSpPr/>
          <p:nvPr/>
        </p:nvCxnSpPr>
        <p:spPr>
          <a:xfrm flipV="1">
            <a:off x="7089626" y="1485855"/>
            <a:ext cx="3321902" cy="2498"/>
          </a:xfrm>
          <a:prstGeom prst="bentConnector3">
            <a:avLst>
              <a:gd name="adj1" fmla="val 50000"/>
            </a:avLst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61" name="Connecteur en angle 99"/>
          <p:cNvCxnSpPr/>
          <p:nvPr/>
        </p:nvCxnSpPr>
        <p:spPr>
          <a:xfrm rot="5400000" flipH="1" flipV="1">
            <a:off x="7352335" y="1744711"/>
            <a:ext cx="395324" cy="4895"/>
          </a:xfrm>
          <a:prstGeom prst="bentConnector3">
            <a:avLst>
              <a:gd name="adj1" fmla="val 50000"/>
            </a:avLst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62" name="Connecteur en angle 113"/>
          <p:cNvCxnSpPr/>
          <p:nvPr/>
        </p:nvCxnSpPr>
        <p:spPr>
          <a:xfrm flipV="1">
            <a:off x="1162074" y="1509935"/>
            <a:ext cx="4316911" cy="504910"/>
          </a:xfrm>
          <a:prstGeom prst="bentConnector3">
            <a:avLst>
              <a:gd name="adj1" fmla="val 50000"/>
            </a:avLst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63" name="Connecteur droit avec flèche 124"/>
          <p:cNvCxnSpPr/>
          <p:nvPr/>
        </p:nvCxnSpPr>
        <p:spPr>
          <a:xfrm rot="5400000" flipH="1" flipV="1">
            <a:off x="505576" y="1794646"/>
            <a:ext cx="642812" cy="12727"/>
          </a:xfrm>
          <a:prstGeom prst="straightConnector1">
            <a:avLst/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64" name="Connecteur en angle 126"/>
          <p:cNvCxnSpPr/>
          <p:nvPr/>
        </p:nvCxnSpPr>
        <p:spPr>
          <a:xfrm flipV="1">
            <a:off x="2812776" y="1602465"/>
            <a:ext cx="2649531" cy="399870"/>
          </a:xfrm>
          <a:prstGeom prst="bentConnector3">
            <a:avLst>
              <a:gd name="adj1" fmla="val 50000"/>
            </a:avLst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65" name="Connecteur droit 144"/>
          <p:cNvCxnSpPr/>
          <p:nvPr/>
        </p:nvCxnSpPr>
        <p:spPr>
          <a:xfrm flipV="1">
            <a:off x="3222738" y="1774216"/>
            <a:ext cx="7510179" cy="28862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66" name="Connecteur droit 148"/>
          <p:cNvCxnSpPr>
            <a:stCxn id="26" idx="0"/>
          </p:cNvCxnSpPr>
          <p:nvPr/>
        </p:nvCxnSpPr>
        <p:spPr>
          <a:xfrm rot="16200000" flipV="1">
            <a:off x="3069926" y="1920375"/>
            <a:ext cx="285248" cy="8664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7" name="Connecteur droit avec flèche 150"/>
          <p:cNvCxnSpPr/>
          <p:nvPr/>
        </p:nvCxnSpPr>
        <p:spPr>
          <a:xfrm rot="5400000" flipH="1" flipV="1">
            <a:off x="10398806" y="1630073"/>
            <a:ext cx="518070" cy="86"/>
          </a:xfrm>
          <a:prstGeom prst="straightConnector1">
            <a:avLst/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68" name="Connecteur droit avec flèche 151"/>
          <p:cNvCxnSpPr/>
          <p:nvPr/>
        </p:nvCxnSpPr>
        <p:spPr>
          <a:xfrm rot="5400000" flipH="1" flipV="1">
            <a:off x="8306387" y="1579815"/>
            <a:ext cx="389176" cy="1588"/>
          </a:xfrm>
          <a:prstGeom prst="straightConnector1">
            <a:avLst/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69" name="Connecteur droit avec flèche 152"/>
          <p:cNvCxnSpPr/>
          <p:nvPr/>
        </p:nvCxnSpPr>
        <p:spPr>
          <a:xfrm rot="5400000" flipH="1" flipV="1">
            <a:off x="3602311" y="1603790"/>
            <a:ext cx="389176" cy="1588"/>
          </a:xfrm>
          <a:prstGeom prst="straightConnector1">
            <a:avLst/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70" name="Connecteur droit avec flèche 155"/>
          <p:cNvCxnSpPr/>
          <p:nvPr/>
        </p:nvCxnSpPr>
        <p:spPr>
          <a:xfrm rot="5400000" flipH="1" flipV="1">
            <a:off x="9712573" y="1561638"/>
            <a:ext cx="473460" cy="20"/>
          </a:xfrm>
          <a:prstGeom prst="straightConnector1">
            <a:avLst/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71" name="Connecteur droit 161"/>
          <p:cNvCxnSpPr>
            <a:stCxn id="40" idx="0"/>
          </p:cNvCxnSpPr>
          <p:nvPr/>
        </p:nvCxnSpPr>
        <p:spPr>
          <a:xfrm rot="16200000" flipV="1">
            <a:off x="7966876" y="1866371"/>
            <a:ext cx="142756" cy="6768"/>
          </a:xfrm>
          <a:prstGeom prst="straightConnector1">
            <a:avLst/>
          </a:prstGeom>
          <a:noFill/>
          <a:ln w="28575" cap="flat">
            <a:solidFill>
              <a:srgbClr val="000000"/>
            </a:solidFill>
            <a:prstDash val="solid"/>
            <a:miter/>
            <a:tailEnd type="arrow"/>
          </a:ln>
        </p:spPr>
      </p:cxn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3494</TotalTime>
  <Words>429</Words>
  <Application>Microsoft Office PowerPoint</Application>
  <PresentationFormat>Personnalisé</PresentationFormat>
  <Paragraphs>59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Faiza</dc:creator>
  <cp:lastModifiedBy>DELL</cp:lastModifiedBy>
  <cp:revision>16</cp:revision>
  <dcterms:created xsi:type="dcterms:W3CDTF">2023-08-02T12:06:38Z</dcterms:created>
  <dcterms:modified xsi:type="dcterms:W3CDTF">2025-12-03T10:15:02Z</dcterms:modified>
</cp:coreProperties>
</file>